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6" r:id="rId9"/>
    <p:sldId id="267" r:id="rId10"/>
    <p:sldId id="268" r:id="rId11"/>
    <p:sldId id="269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80" r:id="rId21"/>
    <p:sldId id="282" r:id="rId22"/>
    <p:sldId id="284" r:id="rId23"/>
    <p:sldId id="286" r:id="rId24"/>
    <p:sldId id="288" r:id="rId25"/>
    <p:sldId id="290" r:id="rId26"/>
    <p:sldId id="291" r:id="rId27"/>
    <p:sldId id="292" r:id="rId28"/>
    <p:sldId id="293" r:id="rId29"/>
    <p:sldId id="294" r:id="rId30"/>
    <p:sldId id="295" r:id="rId31"/>
    <p:sldId id="296" r:id="rId32"/>
    <p:sldId id="297" r:id="rId33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0" d="100"/>
          <a:sy n="50" d="100"/>
        </p:scale>
        <p:origin x="1344" y="42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>
</file>

<file path=ppt/media/image11.tif>
</file>

<file path=ppt/media/image12.png>
</file>

<file path=ppt/media/image13.png>
</file>

<file path=ppt/media/image14.png>
</file>

<file path=ppt/media/image15.png>
</file>

<file path=ppt/media/image16.png>
</file>

<file path=ppt/media/image17.tif>
</file>

<file path=ppt/media/image18.png>
</file>

<file path=ppt/media/image19.png>
</file>

<file path=ppt/media/image2.png>
</file>

<file path=ppt/media/image20.png>
</file>

<file path=ppt/media/image21.png>
</file>

<file path=ppt/media/image22.tif>
</file>

<file path=ppt/media/image23.t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tif>
</file>

<file path=ppt/media/image41.tif>
</file>

<file path=ppt/media/image42.tif>
</file>

<file path=ppt/media/image43.png>
</file>

<file path=ppt/media/image44.tif>
</file>

<file path=ppt/media/image45.png>
</file>

<file path=ppt/media/image46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93315654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3.t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4.png"/><Relationship Id="rId7" Type="http://schemas.openxmlformats.org/officeDocument/2006/relationships/image" Target="../media/image26.png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3.tif"/><Relationship Id="rId10" Type="http://schemas.openxmlformats.org/officeDocument/2006/relationships/image" Target="../media/image28.png"/><Relationship Id="rId4" Type="http://schemas.openxmlformats.org/officeDocument/2006/relationships/image" Target="../media/image17.tif"/><Relationship Id="rId9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4.png"/><Relationship Id="rId7" Type="http://schemas.openxmlformats.org/officeDocument/2006/relationships/image" Target="../media/image8.png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3.tif"/><Relationship Id="rId10" Type="http://schemas.openxmlformats.org/officeDocument/2006/relationships/image" Target="../media/image27.png"/><Relationship Id="rId4" Type="http://schemas.openxmlformats.org/officeDocument/2006/relationships/image" Target="../media/image17.tif"/><Relationship Id="rId9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23.t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"/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4.png"/><Relationship Id="rId4" Type="http://schemas.openxmlformats.org/officeDocument/2006/relationships/image" Target="../media/image17.t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23.t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tif"/><Relationship Id="rId3" Type="http://schemas.openxmlformats.org/officeDocument/2006/relationships/image" Target="../media/image8.png"/><Relationship Id="rId7" Type="http://schemas.openxmlformats.org/officeDocument/2006/relationships/image" Target="../media/image41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tif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"/><Relationship Id="rId3" Type="http://schemas.openxmlformats.org/officeDocument/2006/relationships/image" Target="../media/image5.tif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tif"/><Relationship Id="rId5" Type="http://schemas.openxmlformats.org/officeDocument/2006/relationships/image" Target="../media/image10.tif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5"/>
          <p:cNvGrpSpPr/>
          <p:nvPr/>
        </p:nvGrpSpPr>
        <p:grpSpPr>
          <a:xfrm>
            <a:off x="3864587" y="971905"/>
            <a:ext cx="5275660" cy="4628789"/>
            <a:chOff x="0" y="0"/>
            <a:chExt cx="5275659" cy="4628788"/>
          </a:xfrm>
        </p:grpSpPr>
        <p:pic>
          <p:nvPicPr>
            <p:cNvPr id="32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5275660" cy="46287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" name="Shape 33"/>
            <p:cNvSpPr/>
            <p:nvPr/>
          </p:nvSpPr>
          <p:spPr>
            <a:xfrm>
              <a:off x="415824" y="366351"/>
              <a:ext cx="1247061" cy="12457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flipH="1">
              <a:off x="3594773" y="375084"/>
              <a:ext cx="1247061" cy="12457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6" name="Shape 36"/>
          <p:cNvSpPr/>
          <p:nvPr/>
        </p:nvSpPr>
        <p:spPr>
          <a:xfrm>
            <a:off x="3914352" y="5682069"/>
            <a:ext cx="5176096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Food Bear</a:t>
            </a:r>
          </a:p>
        </p:txBody>
      </p:sp>
      <p:sp>
        <p:nvSpPr>
          <p:cNvPr id="38" name="Shape 38"/>
          <p:cNvSpPr/>
          <p:nvPr/>
        </p:nvSpPr>
        <p:spPr>
          <a:xfrm>
            <a:off x="2437184" y="8584423"/>
            <a:ext cx="8130431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 dirty="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Jeon Jemin, Lim Anyu, Lu Ning, </a:t>
            </a:r>
          </a:p>
          <a:p>
            <a:pPr lvl="0">
              <a:defRPr sz="1800"/>
            </a:pPr>
            <a:r>
              <a:rPr sz="3000" dirty="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Tan Kia Yong, Yang Chengzhen, Yuan Yuxuan</a:t>
            </a:r>
          </a:p>
        </p:txBody>
      </p:sp>
      <p:sp>
        <p:nvSpPr>
          <p:cNvPr id="39" name="Shape 39"/>
          <p:cNvSpPr/>
          <p:nvPr/>
        </p:nvSpPr>
        <p:spPr>
          <a:xfrm>
            <a:off x="2367992" y="6840000"/>
            <a:ext cx="8322791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b="1"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/>
            </a:pPr>
            <a:r>
              <a:rPr sz="5000" b="1" dirty="0">
                <a:latin typeface="Arial" panose="020B0604020202020204" pitchFamily="34" charset="0"/>
                <a:cs typeface="Arial" panose="020B0604020202020204" pitchFamily="34" charset="0"/>
              </a:rPr>
              <a:t>We are serious about food.</a:t>
            </a:r>
          </a:p>
        </p:txBody>
      </p:sp>
      <p:sp>
        <p:nvSpPr>
          <p:cNvPr id="43" name="Shape 43"/>
          <p:cNvSpPr/>
          <p:nvPr/>
        </p:nvSpPr>
        <p:spPr>
          <a:xfrm>
            <a:off x="5650404" y="7766017"/>
            <a:ext cx="1703992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5000" dirty="0">
                <a:latin typeface="Arial" panose="020B0604020202020204" pitchFamily="34" charset="0"/>
                <a:cs typeface="Arial" panose="020B0604020202020204" pitchFamily="34" charset="0"/>
              </a:rPr>
              <a:t>G5T3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roup 311"/>
          <p:cNvGrpSpPr/>
          <p:nvPr/>
        </p:nvGrpSpPr>
        <p:grpSpPr>
          <a:xfrm>
            <a:off x="308638" y="215445"/>
            <a:ext cx="1283891" cy="1126423"/>
            <a:chOff x="0" y="0"/>
            <a:chExt cx="1283890" cy="1126421"/>
          </a:xfrm>
        </p:grpSpPr>
        <p:pic>
          <p:nvPicPr>
            <p:cNvPr id="308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83891" cy="1126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09" name="Shape 309"/>
            <p:cNvSpPr/>
            <p:nvPr/>
          </p:nvSpPr>
          <p:spPr>
            <a:xfrm>
              <a:off x="101187" y="89148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0" name="Shape 310"/>
            <p:cNvSpPr/>
            <p:nvPr/>
          </p:nvSpPr>
          <p:spPr>
            <a:xfrm flipH="1">
              <a:off x="874759" y="91273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2" name="Shape 312"/>
          <p:cNvSpPr/>
          <p:nvPr/>
        </p:nvSpPr>
        <p:spPr>
          <a:xfrm>
            <a:off x="2732939" y="397065"/>
            <a:ext cx="753892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Introduction</a:t>
            </a:r>
          </a:p>
        </p:txBody>
      </p:sp>
      <p:sp>
        <p:nvSpPr>
          <p:cNvPr id="313" name="Shape 313"/>
          <p:cNvSpPr/>
          <p:nvPr/>
        </p:nvSpPr>
        <p:spPr>
          <a:xfrm>
            <a:off x="3207861" y="6538520"/>
            <a:ext cx="206947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Systems</a:t>
            </a:r>
          </a:p>
        </p:txBody>
      </p:sp>
      <p:sp>
        <p:nvSpPr>
          <p:cNvPr id="314" name="Shape 314"/>
          <p:cNvSpPr/>
          <p:nvPr/>
        </p:nvSpPr>
        <p:spPr>
          <a:xfrm>
            <a:off x="6785938" y="6538520"/>
            <a:ext cx="3266920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Services</a:t>
            </a:r>
          </a:p>
        </p:txBody>
      </p:sp>
      <p:grpSp>
        <p:nvGrpSpPr>
          <p:cNvPr id="318" name="Group 318"/>
          <p:cNvGrpSpPr/>
          <p:nvPr/>
        </p:nvGrpSpPr>
        <p:grpSpPr>
          <a:xfrm>
            <a:off x="2667701" y="3553706"/>
            <a:ext cx="3039086" cy="3039087"/>
            <a:chOff x="0" y="0"/>
            <a:chExt cx="3039085" cy="3039085"/>
          </a:xfrm>
        </p:grpSpPr>
        <p:sp>
          <p:nvSpPr>
            <p:cNvPr id="315" name="Shape 315"/>
            <p:cNvSpPr/>
            <p:nvPr/>
          </p:nvSpPr>
          <p:spPr>
            <a:xfrm>
              <a:off x="2105321" y="733286"/>
              <a:ext cx="719552" cy="1182309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6" name="Shape 316"/>
            <p:cNvSpPr/>
            <p:nvPr/>
          </p:nvSpPr>
          <p:spPr>
            <a:xfrm>
              <a:off x="202469" y="887285"/>
              <a:ext cx="1552608" cy="1182309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17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039086" cy="30390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21" name="Group 321"/>
          <p:cNvGrpSpPr/>
          <p:nvPr/>
        </p:nvGrpSpPr>
        <p:grpSpPr>
          <a:xfrm>
            <a:off x="6628398" y="3929739"/>
            <a:ext cx="3582329" cy="2286922"/>
            <a:chOff x="165" y="-150"/>
            <a:chExt cx="3582327" cy="2286921"/>
          </a:xfrm>
        </p:grpSpPr>
        <p:pic>
          <p:nvPicPr>
            <p:cNvPr id="319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65" y="-151"/>
              <a:ext cx="3582329" cy="22869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20" name="Shape 320"/>
            <p:cNvSpPr/>
            <p:nvPr/>
          </p:nvSpPr>
          <p:spPr>
            <a:xfrm>
              <a:off x="886595" y="1084729"/>
              <a:ext cx="2073867" cy="8742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ヒラギノ角ゴ ProN W6"/>
                  <a:ea typeface="ヒラギノ角ゴ ProN W6"/>
                  <a:cs typeface="ヒラギノ角ゴ ProN W6"/>
                  <a:sym typeface="ヒラギノ角ゴ ProN W6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5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WEB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roup 326"/>
          <p:cNvGrpSpPr/>
          <p:nvPr/>
        </p:nvGrpSpPr>
        <p:grpSpPr>
          <a:xfrm>
            <a:off x="308638" y="215445"/>
            <a:ext cx="1283891" cy="1126423"/>
            <a:chOff x="0" y="0"/>
            <a:chExt cx="1283890" cy="1126421"/>
          </a:xfrm>
        </p:grpSpPr>
        <p:pic>
          <p:nvPicPr>
            <p:cNvPr id="323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83891" cy="1126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24" name="Shape 324"/>
            <p:cNvSpPr/>
            <p:nvPr/>
          </p:nvSpPr>
          <p:spPr>
            <a:xfrm>
              <a:off x="101187" y="89148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5" name="Shape 325"/>
            <p:cNvSpPr/>
            <p:nvPr/>
          </p:nvSpPr>
          <p:spPr>
            <a:xfrm flipH="1">
              <a:off x="874759" y="91273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27" name="Shape 327"/>
          <p:cNvSpPr/>
          <p:nvPr/>
        </p:nvSpPr>
        <p:spPr>
          <a:xfrm>
            <a:off x="4868138" y="397065"/>
            <a:ext cx="3268522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Systems</a:t>
            </a:r>
          </a:p>
        </p:txBody>
      </p:sp>
      <p:sp>
        <p:nvSpPr>
          <p:cNvPr id="328" name="Shape 328"/>
          <p:cNvSpPr/>
          <p:nvPr/>
        </p:nvSpPr>
        <p:spPr>
          <a:xfrm>
            <a:off x="2218487" y="4350814"/>
            <a:ext cx="314539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 Order System</a:t>
            </a:r>
          </a:p>
        </p:txBody>
      </p:sp>
      <p:grpSp>
        <p:nvGrpSpPr>
          <p:cNvPr id="332" name="Group 332"/>
          <p:cNvGrpSpPr/>
          <p:nvPr/>
        </p:nvGrpSpPr>
        <p:grpSpPr>
          <a:xfrm>
            <a:off x="1916481" y="1075684"/>
            <a:ext cx="3526030" cy="3526030"/>
            <a:chOff x="0" y="0"/>
            <a:chExt cx="3526028" cy="3526028"/>
          </a:xfrm>
        </p:grpSpPr>
        <p:sp>
          <p:nvSpPr>
            <p:cNvPr id="329" name="Shape 329"/>
            <p:cNvSpPr/>
            <p:nvPr/>
          </p:nvSpPr>
          <p:spPr>
            <a:xfrm>
              <a:off x="2442650" y="850778"/>
              <a:ext cx="834844" cy="1371746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0" name="Shape 330"/>
            <p:cNvSpPr/>
            <p:nvPr/>
          </p:nvSpPr>
          <p:spPr>
            <a:xfrm>
              <a:off x="234910" y="1029452"/>
              <a:ext cx="1801377" cy="1371747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31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526029" cy="35260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33" name="Shape 333"/>
          <p:cNvSpPr/>
          <p:nvPr/>
        </p:nvSpPr>
        <p:spPr>
          <a:xfrm>
            <a:off x="6798505" y="4350814"/>
            <a:ext cx="455933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 Relation Management System</a:t>
            </a:r>
          </a:p>
        </p:txBody>
      </p:sp>
      <p:sp>
        <p:nvSpPr>
          <p:cNvPr id="334" name="Shape 334"/>
          <p:cNvSpPr/>
          <p:nvPr/>
        </p:nvSpPr>
        <p:spPr>
          <a:xfrm>
            <a:off x="2453946" y="2487248"/>
            <a:ext cx="1213473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2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Customer</a:t>
            </a:r>
            <a:br>
              <a:rPr sz="2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</a:br>
            <a:r>
              <a:rPr sz="2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Order</a:t>
            </a:r>
          </a:p>
        </p:txBody>
      </p:sp>
      <p:sp>
        <p:nvSpPr>
          <p:cNvPr id="335" name="Shape 335"/>
          <p:cNvSpPr/>
          <p:nvPr/>
        </p:nvSpPr>
        <p:spPr>
          <a:xfrm>
            <a:off x="1363634" y="8413904"/>
            <a:ext cx="485510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Restaurant Management System</a:t>
            </a:r>
          </a:p>
        </p:txBody>
      </p:sp>
      <p:sp>
        <p:nvSpPr>
          <p:cNvPr id="336" name="Shape 336"/>
          <p:cNvSpPr/>
          <p:nvPr/>
        </p:nvSpPr>
        <p:spPr>
          <a:xfrm>
            <a:off x="6936688" y="8658826"/>
            <a:ext cx="4855105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Payment Platform</a:t>
            </a:r>
          </a:p>
        </p:txBody>
      </p:sp>
      <p:grpSp>
        <p:nvGrpSpPr>
          <p:cNvPr id="340" name="Group 340"/>
          <p:cNvGrpSpPr/>
          <p:nvPr/>
        </p:nvGrpSpPr>
        <p:grpSpPr>
          <a:xfrm>
            <a:off x="7315158" y="1083305"/>
            <a:ext cx="3526030" cy="3526030"/>
            <a:chOff x="0" y="0"/>
            <a:chExt cx="3526028" cy="3526028"/>
          </a:xfrm>
        </p:grpSpPr>
        <p:sp>
          <p:nvSpPr>
            <p:cNvPr id="337" name="Shape 337"/>
            <p:cNvSpPr/>
            <p:nvPr/>
          </p:nvSpPr>
          <p:spPr>
            <a:xfrm>
              <a:off x="2442650" y="850778"/>
              <a:ext cx="834844" cy="1371746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8" name="Shape 338"/>
            <p:cNvSpPr/>
            <p:nvPr/>
          </p:nvSpPr>
          <p:spPr>
            <a:xfrm>
              <a:off x="234910" y="1029452"/>
              <a:ext cx="1801377" cy="1371747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39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526029" cy="35260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41" name="Shape 341"/>
          <p:cNvSpPr/>
          <p:nvPr/>
        </p:nvSpPr>
        <p:spPr>
          <a:xfrm>
            <a:off x="7770068" y="2402609"/>
            <a:ext cx="1378583" cy="887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17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Customer</a:t>
            </a:r>
          </a:p>
          <a:p>
            <a:pPr lvl="0">
              <a:defRPr sz="1800"/>
            </a:pPr>
            <a:r>
              <a:rPr sz="17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Relation </a:t>
            </a:r>
          </a:p>
          <a:p>
            <a:pPr lvl="0">
              <a:defRPr sz="1800"/>
            </a:pPr>
            <a:r>
              <a:rPr sz="17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Management</a:t>
            </a:r>
          </a:p>
        </p:txBody>
      </p:sp>
      <p:grpSp>
        <p:nvGrpSpPr>
          <p:cNvPr id="345" name="Group 345"/>
          <p:cNvGrpSpPr/>
          <p:nvPr/>
        </p:nvGrpSpPr>
        <p:grpSpPr>
          <a:xfrm>
            <a:off x="1916481" y="5138773"/>
            <a:ext cx="3526030" cy="3526030"/>
            <a:chOff x="0" y="0"/>
            <a:chExt cx="3526028" cy="3526028"/>
          </a:xfrm>
        </p:grpSpPr>
        <p:sp>
          <p:nvSpPr>
            <p:cNvPr id="342" name="Shape 342"/>
            <p:cNvSpPr/>
            <p:nvPr/>
          </p:nvSpPr>
          <p:spPr>
            <a:xfrm>
              <a:off x="2442650" y="850778"/>
              <a:ext cx="834844" cy="1371746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3" name="Shape 343"/>
            <p:cNvSpPr/>
            <p:nvPr/>
          </p:nvSpPr>
          <p:spPr>
            <a:xfrm>
              <a:off x="234910" y="1029452"/>
              <a:ext cx="1801377" cy="1371747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44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526029" cy="35260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46" name="Shape 346"/>
          <p:cNvSpPr/>
          <p:nvPr/>
        </p:nvSpPr>
        <p:spPr>
          <a:xfrm>
            <a:off x="2368661" y="6588882"/>
            <a:ext cx="1378583" cy="625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17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Restaurant</a:t>
            </a:r>
          </a:p>
          <a:p>
            <a:pPr lvl="0">
              <a:defRPr sz="1800"/>
            </a:pPr>
            <a:r>
              <a:rPr sz="17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Management</a:t>
            </a:r>
          </a:p>
        </p:txBody>
      </p:sp>
      <p:grpSp>
        <p:nvGrpSpPr>
          <p:cNvPr id="350" name="Group 350"/>
          <p:cNvGrpSpPr/>
          <p:nvPr/>
        </p:nvGrpSpPr>
        <p:grpSpPr>
          <a:xfrm>
            <a:off x="7315158" y="5138773"/>
            <a:ext cx="3526030" cy="3526030"/>
            <a:chOff x="0" y="0"/>
            <a:chExt cx="3526028" cy="3526028"/>
          </a:xfrm>
        </p:grpSpPr>
        <p:sp>
          <p:nvSpPr>
            <p:cNvPr id="347" name="Shape 347"/>
            <p:cNvSpPr/>
            <p:nvPr/>
          </p:nvSpPr>
          <p:spPr>
            <a:xfrm>
              <a:off x="2442650" y="850778"/>
              <a:ext cx="834844" cy="1371746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8" name="Shape 348"/>
            <p:cNvSpPr/>
            <p:nvPr/>
          </p:nvSpPr>
          <p:spPr>
            <a:xfrm>
              <a:off x="234910" y="1029452"/>
              <a:ext cx="1801377" cy="1371747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49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526029" cy="35260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51" name="Shape 351"/>
          <p:cNvSpPr/>
          <p:nvPr/>
        </p:nvSpPr>
        <p:spPr>
          <a:xfrm>
            <a:off x="7902316" y="6550337"/>
            <a:ext cx="111408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2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Payment</a:t>
            </a:r>
          </a:p>
          <a:p>
            <a:pPr lvl="0">
              <a:defRPr sz="1800"/>
            </a:pPr>
            <a:r>
              <a:rPr sz="2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Platform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" name="Group 371"/>
          <p:cNvGrpSpPr/>
          <p:nvPr/>
        </p:nvGrpSpPr>
        <p:grpSpPr>
          <a:xfrm>
            <a:off x="308638" y="215445"/>
            <a:ext cx="1283891" cy="1126423"/>
            <a:chOff x="0" y="0"/>
            <a:chExt cx="1283890" cy="1126421"/>
          </a:xfrm>
        </p:grpSpPr>
        <p:pic>
          <p:nvPicPr>
            <p:cNvPr id="368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83891" cy="1126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69" name="Shape 369"/>
            <p:cNvSpPr/>
            <p:nvPr/>
          </p:nvSpPr>
          <p:spPr>
            <a:xfrm>
              <a:off x="101187" y="89148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0" name="Shape 370"/>
            <p:cNvSpPr/>
            <p:nvPr/>
          </p:nvSpPr>
          <p:spPr>
            <a:xfrm flipH="1">
              <a:off x="874759" y="91273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72" name="Shape 372"/>
          <p:cNvSpPr/>
          <p:nvPr/>
        </p:nvSpPr>
        <p:spPr>
          <a:xfrm>
            <a:off x="3949617" y="397065"/>
            <a:ext cx="5105565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Services</a:t>
            </a:r>
          </a:p>
        </p:txBody>
      </p:sp>
      <p:pic>
        <p:nvPicPr>
          <p:cNvPr id="373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36329" y="1593519"/>
            <a:ext cx="2362990" cy="2362990"/>
          </a:xfrm>
          <a:prstGeom prst="rect">
            <a:avLst/>
          </a:prstGeom>
          <a:ln w="12700">
            <a:miter lim="400000"/>
          </a:ln>
        </p:spPr>
      </p:pic>
      <p:sp>
        <p:nvSpPr>
          <p:cNvPr id="374" name="Shape 374"/>
          <p:cNvSpPr/>
          <p:nvPr/>
        </p:nvSpPr>
        <p:spPr>
          <a:xfrm>
            <a:off x="1845124" y="4367594"/>
            <a:ext cx="3145399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 Map</a:t>
            </a:r>
          </a:p>
        </p:txBody>
      </p:sp>
      <p:pic>
        <p:nvPicPr>
          <p:cNvPr id="375" name="pasted-image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96316" y="2775010"/>
            <a:ext cx="2937310" cy="81842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6" name="pasted-image.tif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879569" y="6050773"/>
            <a:ext cx="1596852" cy="1613298"/>
          </a:xfrm>
          <a:prstGeom prst="rect">
            <a:avLst/>
          </a:prstGeom>
          <a:ln w="12700">
            <a:miter lim="400000"/>
          </a:ln>
        </p:spPr>
      </p:pic>
      <p:sp>
        <p:nvSpPr>
          <p:cNvPr id="377" name="Shape 377"/>
          <p:cNvSpPr/>
          <p:nvPr/>
        </p:nvSpPr>
        <p:spPr>
          <a:xfrm>
            <a:off x="8014276" y="4367594"/>
            <a:ext cx="3145399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PayPal</a:t>
            </a:r>
          </a:p>
        </p:txBody>
      </p:sp>
      <p:sp>
        <p:nvSpPr>
          <p:cNvPr id="378" name="Shape 378"/>
          <p:cNvSpPr/>
          <p:nvPr/>
        </p:nvSpPr>
        <p:spPr>
          <a:xfrm>
            <a:off x="8105295" y="8120153"/>
            <a:ext cx="3145399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SMS</a:t>
            </a:r>
          </a:p>
        </p:txBody>
      </p:sp>
      <p:grpSp>
        <p:nvGrpSpPr>
          <p:cNvPr id="381" name="Group 381"/>
          <p:cNvGrpSpPr/>
          <p:nvPr/>
        </p:nvGrpSpPr>
        <p:grpSpPr>
          <a:xfrm>
            <a:off x="2343930" y="5784680"/>
            <a:ext cx="2147635" cy="2145470"/>
            <a:chOff x="-138" y="0"/>
            <a:chExt cx="2147634" cy="2145468"/>
          </a:xfrm>
        </p:grpSpPr>
        <p:sp>
          <p:nvSpPr>
            <p:cNvPr id="379" name="Shape 379"/>
            <p:cNvSpPr/>
            <p:nvPr/>
          </p:nvSpPr>
          <p:spPr>
            <a:xfrm>
              <a:off x="290476" y="239934"/>
              <a:ext cx="1716644" cy="1716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80" name="pasted-image.tif"/>
            <p:cNvPicPr/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-139" y="-1"/>
              <a:ext cx="2147636" cy="21454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82" name="Shape 382"/>
          <p:cNvSpPr/>
          <p:nvPr/>
        </p:nvSpPr>
        <p:spPr>
          <a:xfrm>
            <a:off x="1089186" y="8120153"/>
            <a:ext cx="46572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Restaurant Order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roup 387"/>
          <p:cNvGrpSpPr/>
          <p:nvPr/>
        </p:nvGrpSpPr>
        <p:grpSpPr>
          <a:xfrm>
            <a:off x="567444" y="3543299"/>
            <a:ext cx="3267473" cy="2866860"/>
            <a:chOff x="0" y="0"/>
            <a:chExt cx="3267471" cy="2866858"/>
          </a:xfrm>
        </p:grpSpPr>
        <p:pic>
          <p:nvPicPr>
            <p:cNvPr id="384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67472" cy="2866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85" name="Shape 385"/>
            <p:cNvSpPr/>
            <p:nvPr/>
          </p:nvSpPr>
          <p:spPr>
            <a:xfrm>
              <a:off x="257537" y="226896"/>
              <a:ext cx="772359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6" name="Shape 386"/>
            <p:cNvSpPr/>
            <p:nvPr/>
          </p:nvSpPr>
          <p:spPr>
            <a:xfrm flipH="1">
              <a:off x="2226396" y="232305"/>
              <a:ext cx="772358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88" name="Shape 388"/>
          <p:cNvSpPr/>
          <p:nvPr/>
        </p:nvSpPr>
        <p:spPr>
          <a:xfrm>
            <a:off x="5889031" y="4463744"/>
            <a:ext cx="548707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Flow</a:t>
            </a:r>
          </a:p>
        </p:txBody>
      </p:sp>
      <p:sp>
        <p:nvSpPr>
          <p:cNvPr id="389" name="Shape 389"/>
          <p:cNvSpPr/>
          <p:nvPr/>
        </p:nvSpPr>
        <p:spPr>
          <a:xfrm>
            <a:off x="6904533" y="5367676"/>
            <a:ext cx="3456074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Search Process -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4" name="Group 394"/>
          <p:cNvGrpSpPr/>
          <p:nvPr/>
        </p:nvGrpSpPr>
        <p:grpSpPr>
          <a:xfrm>
            <a:off x="420093" y="5600700"/>
            <a:ext cx="4557704" cy="3637336"/>
            <a:chOff x="0" y="0"/>
            <a:chExt cx="4557702" cy="3637335"/>
          </a:xfrm>
        </p:grpSpPr>
        <p:sp>
          <p:nvSpPr>
            <p:cNvPr id="391" name="Shape 391"/>
            <p:cNvSpPr/>
            <p:nvPr/>
          </p:nvSpPr>
          <p:spPr>
            <a:xfrm>
              <a:off x="0" y="0"/>
              <a:ext cx="4557702" cy="3637335"/>
            </a:xfrm>
            <a:prstGeom prst="rect">
              <a:avLst/>
            </a:prstGeom>
            <a:solidFill>
              <a:srgbClr val="0096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92" name="pasted-image.tif"/>
            <p:cNvPicPr/>
            <p:nvPr/>
          </p:nvPicPr>
          <p:blipFill>
            <a:blip r:embed="rId2">
              <a:extLst/>
            </a:blip>
            <a:srcRect t="22503" b="14966"/>
            <a:stretch>
              <a:fillRect/>
            </a:stretch>
          </p:blipFill>
          <p:spPr>
            <a:xfrm>
              <a:off x="641943" y="287222"/>
              <a:ext cx="3273815" cy="21015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3" name="Shape 393"/>
            <p:cNvSpPr/>
            <p:nvPr/>
          </p:nvSpPr>
          <p:spPr>
            <a:xfrm>
              <a:off x="913061" y="2344124"/>
              <a:ext cx="2731580" cy="12577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1800"/>
              </a:pPr>
              <a:r>
                <a:rPr sz="3200" dirty="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Integration </a:t>
              </a:r>
            </a:p>
            <a:p>
              <a:pPr lvl="0">
                <a:defRPr sz="1800"/>
              </a:pPr>
              <a:r>
                <a:rPr sz="3200" dirty="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Middleware</a:t>
              </a:r>
            </a:p>
          </p:txBody>
        </p:sp>
      </p:grpSp>
      <p:grpSp>
        <p:nvGrpSpPr>
          <p:cNvPr id="398" name="Group 398"/>
          <p:cNvGrpSpPr/>
          <p:nvPr/>
        </p:nvGrpSpPr>
        <p:grpSpPr>
          <a:xfrm>
            <a:off x="6173747" y="-1"/>
            <a:ext cx="2786403" cy="2786403"/>
            <a:chOff x="0" y="0"/>
            <a:chExt cx="2786401" cy="2786401"/>
          </a:xfrm>
        </p:grpSpPr>
        <p:sp>
          <p:nvSpPr>
            <p:cNvPr id="395" name="Shape 395"/>
            <p:cNvSpPr/>
            <p:nvPr/>
          </p:nvSpPr>
          <p:spPr>
            <a:xfrm>
              <a:off x="1930274" y="672317"/>
              <a:ext cx="659726" cy="1084006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6" name="Shape 396"/>
            <p:cNvSpPr/>
            <p:nvPr/>
          </p:nvSpPr>
          <p:spPr>
            <a:xfrm>
              <a:off x="185635" y="813512"/>
              <a:ext cx="1423517" cy="1084006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Restaurant</a:t>
              </a:r>
            </a:p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Management</a:t>
              </a:r>
            </a:p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System</a:t>
              </a:r>
            </a:p>
          </p:txBody>
        </p:sp>
        <p:pic>
          <p:nvPicPr>
            <p:cNvPr id="397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786402" cy="27864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01" name="Group 401"/>
          <p:cNvGrpSpPr/>
          <p:nvPr/>
        </p:nvGrpSpPr>
        <p:grpSpPr>
          <a:xfrm>
            <a:off x="11170784" y="673094"/>
            <a:ext cx="1599365" cy="1599364"/>
            <a:chOff x="0" y="0"/>
            <a:chExt cx="1599363" cy="1599363"/>
          </a:xfrm>
        </p:grpSpPr>
        <p:sp>
          <p:nvSpPr>
            <p:cNvPr id="399" name="Shape 399"/>
            <p:cNvSpPr/>
            <p:nvPr/>
          </p:nvSpPr>
          <p:spPr>
            <a:xfrm>
              <a:off x="169099" y="37886"/>
              <a:ext cx="1273015" cy="14842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8" extrusionOk="0">
                  <a:moveTo>
                    <a:pt x="0" y="3995"/>
                  </a:moveTo>
                  <a:cubicBezTo>
                    <a:pt x="971" y="2477"/>
                    <a:pt x="2519" y="1312"/>
                    <a:pt x="4362" y="675"/>
                  </a:cubicBezTo>
                  <a:cubicBezTo>
                    <a:pt x="6373" y="-19"/>
                    <a:pt x="8597" y="-39"/>
                    <a:pt x="10800" y="23"/>
                  </a:cubicBezTo>
                  <a:cubicBezTo>
                    <a:pt x="13190" y="91"/>
                    <a:pt x="15605" y="256"/>
                    <a:pt x="17735" y="1145"/>
                  </a:cubicBezTo>
                  <a:cubicBezTo>
                    <a:pt x="19318" y="1806"/>
                    <a:pt x="20661" y="2837"/>
                    <a:pt x="21600" y="4129"/>
                  </a:cubicBezTo>
                  <a:lnTo>
                    <a:pt x="21600" y="17862"/>
                  </a:lnTo>
                  <a:cubicBezTo>
                    <a:pt x="20559" y="19122"/>
                    <a:pt x="19129" y="20099"/>
                    <a:pt x="17480" y="20691"/>
                  </a:cubicBezTo>
                  <a:cubicBezTo>
                    <a:pt x="15391" y="21441"/>
                    <a:pt x="13084" y="21532"/>
                    <a:pt x="10800" y="21547"/>
                  </a:cubicBezTo>
                  <a:cubicBezTo>
                    <a:pt x="8652" y="21561"/>
                    <a:pt x="6492" y="21510"/>
                    <a:pt x="4511" y="20871"/>
                  </a:cubicBezTo>
                  <a:cubicBezTo>
                    <a:pt x="2690" y="20283"/>
                    <a:pt x="1109" y="19226"/>
                    <a:pt x="0" y="17826"/>
                  </a:cubicBezTo>
                  <a:lnTo>
                    <a:pt x="0" y="3995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00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599364" cy="15993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04" name="Group 404"/>
          <p:cNvGrpSpPr/>
          <p:nvPr/>
        </p:nvGrpSpPr>
        <p:grpSpPr>
          <a:xfrm>
            <a:off x="9011089" y="3784858"/>
            <a:ext cx="3454260" cy="2088217"/>
            <a:chOff x="-73101" y="-94063"/>
            <a:chExt cx="3454259" cy="2088216"/>
          </a:xfrm>
        </p:grpSpPr>
        <p:sp>
          <p:nvSpPr>
            <p:cNvPr id="402" name="Shape 402"/>
            <p:cNvSpPr/>
            <p:nvPr/>
          </p:nvSpPr>
          <p:spPr>
            <a:xfrm>
              <a:off x="553674" y="443812"/>
              <a:ext cx="2827484" cy="1550341"/>
            </a:xfrm>
            <a:prstGeom prst="roundRect">
              <a:avLst>
                <a:gd name="adj" fmla="val 17660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4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Postalcode-Region</a:t>
              </a:r>
            </a:p>
            <a:p>
              <a:pPr lvl="0">
                <a:defRPr sz="1800"/>
              </a:pPr>
              <a:r>
                <a:rPr sz="14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mapping Web Service</a:t>
              </a:r>
            </a:p>
          </p:txBody>
        </p:sp>
        <p:pic>
          <p:nvPicPr>
            <p:cNvPr id="403" name="pasted-image.png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-73102" y="-94064"/>
              <a:ext cx="1024953" cy="10249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05" name="Shape 405"/>
          <p:cNvSpPr/>
          <p:nvPr/>
        </p:nvSpPr>
        <p:spPr>
          <a:xfrm>
            <a:off x="1469122" y="2975898"/>
            <a:ext cx="1436239" cy="2312056"/>
          </a:xfrm>
          <a:prstGeom prst="line">
            <a:avLst/>
          </a:prstGeom>
          <a:ln w="508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6" name="Shape 406"/>
          <p:cNvSpPr/>
          <p:nvPr/>
        </p:nvSpPr>
        <p:spPr>
          <a:xfrm>
            <a:off x="1873777" y="2867822"/>
            <a:ext cx="1483664" cy="2372657"/>
          </a:xfrm>
          <a:prstGeom prst="line">
            <a:avLst/>
          </a:prstGeom>
          <a:ln w="508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7" name="Shape 407"/>
          <p:cNvSpPr/>
          <p:nvPr/>
        </p:nvSpPr>
        <p:spPr>
          <a:xfrm>
            <a:off x="2059610" y="3092034"/>
            <a:ext cx="3038349" cy="67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200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1. S</a:t>
            </a:r>
            <a:r>
              <a:rPr sz="170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end postal code </a:t>
            </a:r>
          </a:p>
          <a:p>
            <a:pPr lvl="0">
              <a:defRPr sz="1800"/>
            </a:pPr>
            <a:r>
              <a:rPr sz="170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of current location</a:t>
            </a:r>
          </a:p>
        </p:txBody>
      </p:sp>
      <p:sp>
        <p:nvSpPr>
          <p:cNvPr id="408" name="Shape 408"/>
          <p:cNvSpPr/>
          <p:nvPr/>
        </p:nvSpPr>
        <p:spPr>
          <a:xfrm>
            <a:off x="360085" y="3984637"/>
            <a:ext cx="1723611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2000" dirty="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5. Return and display</a:t>
            </a:r>
          </a:p>
          <a:p>
            <a:pPr lvl="0" algn="l">
              <a:defRPr sz="1800"/>
            </a:pPr>
            <a:r>
              <a:rPr sz="2000" dirty="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available restaurants</a:t>
            </a:r>
          </a:p>
        </p:txBody>
      </p:sp>
      <p:sp>
        <p:nvSpPr>
          <p:cNvPr id="409" name="Shape 409"/>
          <p:cNvSpPr/>
          <p:nvPr/>
        </p:nvSpPr>
        <p:spPr>
          <a:xfrm flipH="1">
            <a:off x="4009092" y="2562235"/>
            <a:ext cx="2691465" cy="2953921"/>
          </a:xfrm>
          <a:prstGeom prst="line">
            <a:avLst/>
          </a:prstGeom>
          <a:ln w="508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0" name="Shape 410"/>
          <p:cNvSpPr/>
          <p:nvPr/>
        </p:nvSpPr>
        <p:spPr>
          <a:xfrm flipH="1">
            <a:off x="4591007" y="2545128"/>
            <a:ext cx="2686414" cy="2954086"/>
          </a:xfrm>
          <a:prstGeom prst="line">
            <a:avLst/>
          </a:prstGeom>
          <a:ln w="508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1" name="Shape 411"/>
          <p:cNvSpPr/>
          <p:nvPr/>
        </p:nvSpPr>
        <p:spPr>
          <a:xfrm>
            <a:off x="6810546" y="3119775"/>
            <a:ext cx="461184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3. Get restaurants that deliver to region </a:t>
            </a:r>
          </a:p>
        </p:txBody>
      </p:sp>
      <p:sp>
        <p:nvSpPr>
          <p:cNvPr id="412" name="Shape 412"/>
          <p:cNvSpPr/>
          <p:nvPr/>
        </p:nvSpPr>
        <p:spPr>
          <a:xfrm flipH="1">
            <a:off x="5364212" y="4583812"/>
            <a:ext cx="3381232" cy="2419332"/>
          </a:xfrm>
          <a:prstGeom prst="line">
            <a:avLst/>
          </a:prstGeom>
          <a:ln w="508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3" name="Shape 413"/>
          <p:cNvSpPr/>
          <p:nvPr/>
        </p:nvSpPr>
        <p:spPr>
          <a:xfrm>
            <a:off x="7277420" y="5956777"/>
            <a:ext cx="5187929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2. Look up region from postal code</a:t>
            </a:r>
          </a:p>
        </p:txBody>
      </p:sp>
      <p:sp>
        <p:nvSpPr>
          <p:cNvPr id="414" name="Shape 414"/>
          <p:cNvSpPr/>
          <p:nvPr/>
        </p:nvSpPr>
        <p:spPr>
          <a:xfrm flipH="1">
            <a:off x="5364212" y="7821850"/>
            <a:ext cx="3823473" cy="1"/>
          </a:xfrm>
          <a:prstGeom prst="line">
            <a:avLst/>
          </a:prstGeom>
          <a:ln w="508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5" name="Shape 415"/>
          <p:cNvSpPr/>
          <p:nvPr/>
        </p:nvSpPr>
        <p:spPr>
          <a:xfrm flipH="1">
            <a:off x="5364213" y="8219048"/>
            <a:ext cx="3823472" cy="1"/>
          </a:xfrm>
          <a:prstGeom prst="line">
            <a:avLst/>
          </a:prstGeom>
          <a:ln w="508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6" name="Shape 416"/>
          <p:cNvSpPr/>
          <p:nvPr/>
        </p:nvSpPr>
        <p:spPr>
          <a:xfrm>
            <a:off x="5456418" y="8605900"/>
            <a:ext cx="4456348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200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4. Get customer details</a:t>
            </a:r>
          </a:p>
          <a:p>
            <a:pPr lvl="0" algn="l">
              <a:defRPr sz="1800"/>
            </a:pPr>
            <a:r>
              <a:rPr sz="200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sort restaurant list by past preferences</a:t>
            </a:r>
          </a:p>
        </p:txBody>
      </p:sp>
      <p:grpSp>
        <p:nvGrpSpPr>
          <p:cNvPr id="420" name="Group 420"/>
          <p:cNvGrpSpPr/>
          <p:nvPr/>
        </p:nvGrpSpPr>
        <p:grpSpPr>
          <a:xfrm>
            <a:off x="140535" y="67953"/>
            <a:ext cx="2786403" cy="2786403"/>
            <a:chOff x="0" y="0"/>
            <a:chExt cx="2786401" cy="2786401"/>
          </a:xfrm>
        </p:grpSpPr>
        <p:sp>
          <p:nvSpPr>
            <p:cNvPr id="417" name="Shape 417"/>
            <p:cNvSpPr/>
            <p:nvPr/>
          </p:nvSpPr>
          <p:spPr>
            <a:xfrm>
              <a:off x="1930274" y="672317"/>
              <a:ext cx="659726" cy="1084006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8" name="Shape 418"/>
            <p:cNvSpPr/>
            <p:nvPr/>
          </p:nvSpPr>
          <p:spPr>
            <a:xfrm>
              <a:off x="185635" y="813512"/>
              <a:ext cx="1423517" cy="1084006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12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Customer Order Management</a:t>
              </a:r>
            </a:p>
          </p:txBody>
        </p:sp>
        <p:pic>
          <p:nvPicPr>
            <p:cNvPr id="419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786402" cy="27864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24" name="Group 424"/>
          <p:cNvGrpSpPr/>
          <p:nvPr/>
        </p:nvGrpSpPr>
        <p:grpSpPr>
          <a:xfrm>
            <a:off x="9289550" y="6546870"/>
            <a:ext cx="2786402" cy="2786403"/>
            <a:chOff x="0" y="0"/>
            <a:chExt cx="2786401" cy="2786401"/>
          </a:xfrm>
        </p:grpSpPr>
        <p:sp>
          <p:nvSpPr>
            <p:cNvPr id="421" name="Shape 421"/>
            <p:cNvSpPr/>
            <p:nvPr/>
          </p:nvSpPr>
          <p:spPr>
            <a:xfrm>
              <a:off x="1930274" y="672317"/>
              <a:ext cx="659726" cy="1084006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2" name="Shape 422"/>
            <p:cNvSpPr/>
            <p:nvPr/>
          </p:nvSpPr>
          <p:spPr>
            <a:xfrm>
              <a:off x="185635" y="813512"/>
              <a:ext cx="1423517" cy="1084006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Customer</a:t>
              </a:r>
            </a:p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Relationship</a:t>
              </a:r>
            </a:p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Management</a:t>
              </a:r>
            </a:p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Service</a:t>
              </a:r>
            </a:p>
          </p:txBody>
        </p:sp>
        <p:pic>
          <p:nvPicPr>
            <p:cNvPr id="423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786402" cy="27864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25" name="Shape 425"/>
          <p:cNvSpPr/>
          <p:nvPr/>
        </p:nvSpPr>
        <p:spPr>
          <a:xfrm flipH="1" flipV="1">
            <a:off x="9064042" y="1461744"/>
            <a:ext cx="2002850" cy="1"/>
          </a:xfrm>
          <a:prstGeom prst="line">
            <a:avLst/>
          </a:prstGeom>
          <a:ln w="381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6" name="Shape 426"/>
          <p:cNvSpPr/>
          <p:nvPr/>
        </p:nvSpPr>
        <p:spPr>
          <a:xfrm flipH="1" flipV="1">
            <a:off x="9060048" y="1461744"/>
            <a:ext cx="2002850" cy="1"/>
          </a:xfrm>
          <a:prstGeom prst="line">
            <a:avLst/>
          </a:prstGeom>
          <a:ln w="381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7" name="Shape 427"/>
          <p:cNvSpPr/>
          <p:nvPr/>
        </p:nvSpPr>
        <p:spPr>
          <a:xfrm flipH="1">
            <a:off x="5806453" y="4583812"/>
            <a:ext cx="3381232" cy="2419332"/>
          </a:xfrm>
          <a:prstGeom prst="line">
            <a:avLst/>
          </a:prstGeom>
          <a:ln w="508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7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3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5" dur="7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18" presetClass="entr" presetSubtype="12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7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00"/>
                            </p:stCondLst>
                            <p:childTnLst>
                              <p:par>
                                <p:cTn id="21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7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22" presetClass="entr" presetSubtype="8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800"/>
                            </p:stCondLst>
                            <p:childTnLst>
                              <p:par>
                                <p:cTn id="33" presetID="22" presetClass="entr" presetSubtype="2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3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100"/>
                            </p:stCondLst>
                            <p:childTnLst>
                              <p:par>
                                <p:cTn id="37" presetID="18" presetClass="entr" presetSubtype="12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9" dur="7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1" presetClass="entr" presetSubtype="0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"/>
                            </p:stCondLst>
                            <p:childTnLst>
                              <p:par>
                                <p:cTn id="49" presetID="22" presetClass="entr" presetSubtype="2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7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400"/>
                            </p:stCondLst>
                            <p:childTnLst>
                              <p:par>
                                <p:cTn id="53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8" presetClass="entr" presetSubtype="9" fill="hold" grpId="1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59" dur="7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"/>
                            </p:stCondLst>
                            <p:childTnLst>
                              <p:par>
                                <p:cTn id="61" presetID="1" presetClass="entr" presetSubtype="0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5" grpId="14" animBg="1" advAuto="0"/>
      <p:bldP spid="406" grpId="1" animBg="1" advAuto="0"/>
      <p:bldP spid="407" grpId="2" animBg="1" advAuto="0"/>
      <p:bldP spid="408" grpId="15" animBg="1" advAuto="0"/>
      <p:bldP spid="409" grpId="9" animBg="1" advAuto="0"/>
      <p:bldP spid="410" grpId="6" animBg="1" advAuto="0"/>
      <p:bldP spid="411" grpId="10" animBg="1" advAuto="0"/>
      <p:bldP spid="412" grpId="4" animBg="1" advAuto="0"/>
      <p:bldP spid="413" grpId="5" animBg="1" advAuto="0"/>
      <p:bldP spid="414" grpId="11" animBg="1" advAuto="0"/>
      <p:bldP spid="415" grpId="12" animBg="1" advAuto="0"/>
      <p:bldP spid="416" grpId="13" animBg="1" advAuto="0"/>
      <p:bldP spid="425" grpId="7" animBg="1" advAuto="0"/>
      <p:bldP spid="426" grpId="8" animBg="1" advAuto="0"/>
      <p:bldP spid="427" grpId="3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roup 432"/>
          <p:cNvGrpSpPr/>
          <p:nvPr/>
        </p:nvGrpSpPr>
        <p:grpSpPr>
          <a:xfrm>
            <a:off x="567444" y="3543299"/>
            <a:ext cx="3267473" cy="2866860"/>
            <a:chOff x="0" y="0"/>
            <a:chExt cx="3267471" cy="2866858"/>
          </a:xfrm>
        </p:grpSpPr>
        <p:pic>
          <p:nvPicPr>
            <p:cNvPr id="429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67472" cy="2866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30" name="Shape 430"/>
            <p:cNvSpPr/>
            <p:nvPr/>
          </p:nvSpPr>
          <p:spPr>
            <a:xfrm>
              <a:off x="257537" y="226896"/>
              <a:ext cx="772359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1" name="Shape 431"/>
            <p:cNvSpPr/>
            <p:nvPr/>
          </p:nvSpPr>
          <p:spPr>
            <a:xfrm flipH="1">
              <a:off x="2226396" y="232305"/>
              <a:ext cx="772358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33" name="Shape 433"/>
          <p:cNvSpPr/>
          <p:nvPr/>
        </p:nvSpPr>
        <p:spPr>
          <a:xfrm>
            <a:off x="5889031" y="4463744"/>
            <a:ext cx="548707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Flow</a:t>
            </a:r>
          </a:p>
        </p:txBody>
      </p:sp>
      <p:sp>
        <p:nvSpPr>
          <p:cNvPr id="434" name="Shape 434"/>
          <p:cNvSpPr/>
          <p:nvPr/>
        </p:nvSpPr>
        <p:spPr>
          <a:xfrm>
            <a:off x="7021552" y="5367676"/>
            <a:ext cx="3222036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Order Process -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/>
          <p:nvPr/>
        </p:nvSpPr>
        <p:spPr>
          <a:xfrm>
            <a:off x="5279642" y="3900961"/>
            <a:ext cx="2445516" cy="1951677"/>
          </a:xfrm>
          <a:prstGeom prst="rect">
            <a:avLst/>
          </a:prstGeom>
          <a:solidFill>
            <a:srgbClr val="0096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7" name="pasted-image.tif"/>
          <p:cNvPicPr/>
          <p:nvPr/>
        </p:nvPicPr>
        <p:blipFill>
          <a:blip r:embed="rId2">
            <a:extLst/>
          </a:blip>
          <a:srcRect t="22503" b="14966"/>
          <a:stretch>
            <a:fillRect/>
          </a:stretch>
        </p:blipFill>
        <p:spPr>
          <a:xfrm>
            <a:off x="5624088" y="4055076"/>
            <a:ext cx="1756624" cy="1127632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Shape 438"/>
          <p:cNvSpPr/>
          <p:nvPr/>
        </p:nvSpPr>
        <p:spPr>
          <a:xfrm>
            <a:off x="5769561" y="5158743"/>
            <a:ext cx="1465678" cy="6748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1600">
                <a:solidFill>
                  <a:srgbClr val="FFFFFF"/>
                </a:solidFill>
                <a:latin typeface="Arial" panose="020B0604020202020204" pitchFamily="34" charset="0"/>
                <a:ea typeface="ヒラギノ角ゴ ProN W3"/>
                <a:cs typeface="Arial" panose="020B0604020202020204" pitchFamily="34" charset="0"/>
                <a:sym typeface="ヒラギノ角ゴ ProN W3"/>
              </a:rPr>
              <a:t>Integration </a:t>
            </a:r>
          </a:p>
          <a:p>
            <a:pPr lvl="0">
              <a:defRPr sz="1800"/>
            </a:pPr>
            <a:r>
              <a:rPr sz="1600">
                <a:solidFill>
                  <a:srgbClr val="FFFFFF"/>
                </a:solidFill>
                <a:latin typeface="Arial" panose="020B0604020202020204" pitchFamily="34" charset="0"/>
                <a:ea typeface="ヒラギノ角ゴ ProN W3"/>
                <a:cs typeface="Arial" panose="020B0604020202020204" pitchFamily="34" charset="0"/>
                <a:sym typeface="ヒラギノ角ゴ ProN W3"/>
              </a:rPr>
              <a:t>Middleware</a:t>
            </a:r>
          </a:p>
        </p:txBody>
      </p:sp>
      <p:pic>
        <p:nvPicPr>
          <p:cNvPr id="439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09207" y="286292"/>
            <a:ext cx="1965656" cy="1254601"/>
          </a:xfrm>
          <a:prstGeom prst="rect">
            <a:avLst/>
          </a:prstGeom>
          <a:ln w="12700">
            <a:miter lim="400000"/>
          </a:ln>
        </p:spPr>
      </p:pic>
      <p:sp>
        <p:nvSpPr>
          <p:cNvPr id="440" name="Shape 440"/>
          <p:cNvSpPr/>
          <p:nvPr/>
        </p:nvSpPr>
        <p:spPr>
          <a:xfrm>
            <a:off x="10385486" y="809668"/>
            <a:ext cx="1013098" cy="625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1700" b="1">
                <a:solidFill>
                  <a:srgbClr val="FFFFFF"/>
                </a:solidFill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Payment</a:t>
            </a:r>
          </a:p>
          <a:p>
            <a:pPr lvl="0">
              <a:defRPr sz="1800"/>
            </a:pPr>
            <a:r>
              <a:rPr sz="1700" b="1">
                <a:solidFill>
                  <a:srgbClr val="FFFFFF"/>
                </a:solidFill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System</a:t>
            </a:r>
          </a:p>
        </p:txBody>
      </p:sp>
      <p:sp>
        <p:nvSpPr>
          <p:cNvPr id="441" name="Shape 441"/>
          <p:cNvSpPr/>
          <p:nvPr/>
        </p:nvSpPr>
        <p:spPr>
          <a:xfrm>
            <a:off x="7158324" y="516624"/>
            <a:ext cx="579015" cy="951390"/>
          </a:xfrm>
          <a:prstGeom prst="rect">
            <a:avLst/>
          </a:prstGeom>
          <a:solidFill>
            <a:srgbClr val="0433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2" name="Shape 442"/>
          <p:cNvSpPr/>
          <p:nvPr/>
        </p:nvSpPr>
        <p:spPr>
          <a:xfrm>
            <a:off x="5627123" y="640546"/>
            <a:ext cx="1249365" cy="951389"/>
          </a:xfrm>
          <a:prstGeom prst="rect">
            <a:avLst/>
          </a:prstGeom>
          <a:solidFill>
            <a:srgbClr val="0433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1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 Order Management</a:t>
            </a:r>
          </a:p>
        </p:txBody>
      </p:sp>
      <p:pic>
        <p:nvPicPr>
          <p:cNvPr id="443" name="pasted-image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64198" y="-73442"/>
            <a:ext cx="2445516" cy="2445516"/>
          </a:xfrm>
          <a:prstGeom prst="rect">
            <a:avLst/>
          </a:prstGeom>
          <a:ln w="12700">
            <a:miter lim="400000"/>
          </a:ln>
        </p:spPr>
      </p:pic>
      <p:sp>
        <p:nvSpPr>
          <p:cNvPr id="444" name="Shape 444"/>
          <p:cNvSpPr/>
          <p:nvPr/>
        </p:nvSpPr>
        <p:spPr>
          <a:xfrm>
            <a:off x="11914057" y="5070312"/>
            <a:ext cx="675417" cy="1109789"/>
          </a:xfrm>
          <a:prstGeom prst="rect">
            <a:avLst/>
          </a:prstGeom>
          <a:solidFill>
            <a:srgbClr val="0433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5" name="Shape 445"/>
          <p:cNvSpPr/>
          <p:nvPr/>
        </p:nvSpPr>
        <p:spPr>
          <a:xfrm>
            <a:off x="10127921" y="5214865"/>
            <a:ext cx="1457375" cy="1109790"/>
          </a:xfrm>
          <a:prstGeom prst="rect">
            <a:avLst/>
          </a:prstGeom>
          <a:solidFill>
            <a:srgbClr val="0433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/>
            </a:pPr>
            <a:r>
              <a:rPr sz="1100">
                <a:solidFill>
                  <a:srgbClr val="FFFFFF"/>
                </a:solidFill>
                <a:latin typeface="Arial" panose="020B0604020202020204" pitchFamily="34" charset="0"/>
                <a:ea typeface="Helvetica"/>
                <a:cs typeface="Arial" panose="020B0604020202020204" pitchFamily="34" charset="0"/>
                <a:sym typeface="Helvetica"/>
              </a:rPr>
              <a:t>Customer</a:t>
            </a:r>
          </a:p>
          <a:p>
            <a:pPr lvl="0">
              <a:defRPr sz="1800"/>
            </a:pPr>
            <a:r>
              <a:rPr sz="1100">
                <a:solidFill>
                  <a:srgbClr val="FFFFFF"/>
                </a:solidFill>
                <a:latin typeface="Arial" panose="020B0604020202020204" pitchFamily="34" charset="0"/>
                <a:ea typeface="Helvetica"/>
                <a:cs typeface="Arial" panose="020B0604020202020204" pitchFamily="34" charset="0"/>
                <a:sym typeface="Helvetica"/>
              </a:rPr>
              <a:t>Relationship</a:t>
            </a:r>
          </a:p>
          <a:p>
            <a:pPr lvl="0">
              <a:defRPr sz="1800"/>
            </a:pPr>
            <a:r>
              <a:rPr sz="1100">
                <a:solidFill>
                  <a:srgbClr val="FFFFFF"/>
                </a:solidFill>
                <a:latin typeface="Arial" panose="020B0604020202020204" pitchFamily="34" charset="0"/>
                <a:ea typeface="Helvetica"/>
                <a:cs typeface="Arial" panose="020B0604020202020204" pitchFamily="34" charset="0"/>
                <a:sym typeface="Helvetica"/>
              </a:rPr>
              <a:t>Management</a:t>
            </a:r>
          </a:p>
          <a:p>
            <a:pPr lvl="0">
              <a:defRPr sz="1800"/>
            </a:pPr>
            <a:r>
              <a:rPr sz="1100">
                <a:solidFill>
                  <a:srgbClr val="FFFFFF"/>
                </a:solidFill>
                <a:latin typeface="Arial" panose="020B0604020202020204" pitchFamily="34" charset="0"/>
                <a:ea typeface="Helvetica"/>
                <a:cs typeface="Arial" panose="020B0604020202020204" pitchFamily="34" charset="0"/>
                <a:sym typeface="Helvetica"/>
              </a:rPr>
              <a:t>Service</a:t>
            </a:r>
          </a:p>
        </p:txBody>
      </p:sp>
      <p:pic>
        <p:nvPicPr>
          <p:cNvPr id="446" name="pasted-image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37870" y="4382003"/>
            <a:ext cx="2852678" cy="2852678"/>
          </a:xfrm>
          <a:prstGeom prst="rect">
            <a:avLst/>
          </a:prstGeom>
          <a:ln w="12700">
            <a:miter lim="400000"/>
          </a:ln>
        </p:spPr>
      </p:pic>
      <p:sp>
        <p:nvSpPr>
          <p:cNvPr id="447" name="Shape 447"/>
          <p:cNvSpPr/>
          <p:nvPr/>
        </p:nvSpPr>
        <p:spPr>
          <a:xfrm>
            <a:off x="11003645" y="8102817"/>
            <a:ext cx="1137796" cy="1326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8" extrusionOk="0">
                <a:moveTo>
                  <a:pt x="0" y="3995"/>
                </a:moveTo>
                <a:cubicBezTo>
                  <a:pt x="971" y="2477"/>
                  <a:pt x="2519" y="1312"/>
                  <a:pt x="4362" y="675"/>
                </a:cubicBezTo>
                <a:cubicBezTo>
                  <a:pt x="6373" y="-19"/>
                  <a:pt x="8597" y="-39"/>
                  <a:pt x="10800" y="23"/>
                </a:cubicBezTo>
                <a:cubicBezTo>
                  <a:pt x="13190" y="91"/>
                  <a:pt x="15605" y="256"/>
                  <a:pt x="17735" y="1145"/>
                </a:cubicBezTo>
                <a:cubicBezTo>
                  <a:pt x="19318" y="1806"/>
                  <a:pt x="20661" y="2837"/>
                  <a:pt x="21600" y="4129"/>
                </a:cubicBezTo>
                <a:lnTo>
                  <a:pt x="21600" y="17862"/>
                </a:lnTo>
                <a:cubicBezTo>
                  <a:pt x="20559" y="19122"/>
                  <a:pt x="19129" y="20099"/>
                  <a:pt x="17480" y="20691"/>
                </a:cubicBezTo>
                <a:cubicBezTo>
                  <a:pt x="15391" y="21441"/>
                  <a:pt x="13084" y="21532"/>
                  <a:pt x="10800" y="21547"/>
                </a:cubicBezTo>
                <a:cubicBezTo>
                  <a:pt x="8652" y="21561"/>
                  <a:pt x="6492" y="21510"/>
                  <a:pt x="4511" y="20871"/>
                </a:cubicBezTo>
                <a:cubicBezTo>
                  <a:pt x="2690" y="20283"/>
                  <a:pt x="1109" y="19226"/>
                  <a:pt x="0" y="17826"/>
                </a:cubicBezTo>
                <a:lnTo>
                  <a:pt x="0" y="3995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48" name="pasted-image.tif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852508" y="8068955"/>
            <a:ext cx="1429480" cy="1429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449" name="pasted-image.tif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588239" y="8116783"/>
            <a:ext cx="1614271" cy="1543648"/>
          </a:xfrm>
          <a:prstGeom prst="rect">
            <a:avLst/>
          </a:prstGeom>
          <a:ln w="12700">
            <a:miter lim="400000"/>
          </a:ln>
        </p:spPr>
      </p:pic>
      <p:sp>
        <p:nvSpPr>
          <p:cNvPr id="450" name="Shape 450"/>
          <p:cNvSpPr/>
          <p:nvPr/>
        </p:nvSpPr>
        <p:spPr>
          <a:xfrm>
            <a:off x="430029" y="4676776"/>
            <a:ext cx="1970697" cy="1318420"/>
          </a:xfrm>
          <a:prstGeom prst="roundRect">
            <a:avLst>
              <a:gd name="adj" fmla="val 22057"/>
            </a:avLst>
          </a:prstGeom>
          <a:solidFill>
            <a:srgbClr val="FFFFFF"/>
          </a:solidFill>
          <a:ln w="50800">
            <a:solidFill>
              <a:srgbClr val="008F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/>
            </a:pPr>
            <a:r>
              <a:rPr sz="1500"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SMS </a:t>
            </a:r>
          </a:p>
          <a:p>
            <a:pPr lvl="0">
              <a:defRPr sz="1800"/>
            </a:pPr>
            <a:r>
              <a:rPr sz="1500"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Web Service</a:t>
            </a:r>
          </a:p>
          <a:p>
            <a:pPr lvl="0">
              <a:defRPr sz="1800"/>
            </a:pPr>
            <a:r>
              <a:rPr sz="1500"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(RESTful)</a:t>
            </a:r>
          </a:p>
        </p:txBody>
      </p:sp>
      <p:pic>
        <p:nvPicPr>
          <p:cNvPr id="451" name="pasted-image.tif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61893" y="4205226"/>
            <a:ext cx="875457" cy="884636"/>
          </a:xfrm>
          <a:prstGeom prst="rect">
            <a:avLst/>
          </a:prstGeom>
          <a:ln w="12700">
            <a:miter lim="400000"/>
          </a:ln>
        </p:spPr>
      </p:pic>
      <p:sp>
        <p:nvSpPr>
          <p:cNvPr id="452" name="Shape 452"/>
          <p:cNvSpPr/>
          <p:nvPr/>
        </p:nvSpPr>
        <p:spPr>
          <a:xfrm>
            <a:off x="9812456" y="2853704"/>
            <a:ext cx="2308344" cy="1228632"/>
          </a:xfrm>
          <a:prstGeom prst="roundRect">
            <a:avLst>
              <a:gd name="adj" fmla="val 18192"/>
            </a:avLst>
          </a:prstGeom>
          <a:solidFill>
            <a:srgbClr val="FFFFFF"/>
          </a:solidFill>
          <a:ln w="50800">
            <a:solidFill>
              <a:srgbClr val="008F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/>
            </a:pPr>
            <a:r>
              <a:rPr sz="1300"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PayPal Gateway </a:t>
            </a:r>
          </a:p>
          <a:p>
            <a:pPr lvl="0">
              <a:defRPr sz="1800"/>
            </a:pPr>
            <a:r>
              <a:rPr sz="1300"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Web Service</a:t>
            </a:r>
          </a:p>
        </p:txBody>
      </p:sp>
      <p:grpSp>
        <p:nvGrpSpPr>
          <p:cNvPr id="455" name="Group 455"/>
          <p:cNvGrpSpPr/>
          <p:nvPr/>
        </p:nvGrpSpPr>
        <p:grpSpPr>
          <a:xfrm>
            <a:off x="9368287" y="2502998"/>
            <a:ext cx="1373519" cy="574414"/>
            <a:chOff x="0" y="0"/>
            <a:chExt cx="1373517" cy="574413"/>
          </a:xfrm>
        </p:grpSpPr>
        <p:sp>
          <p:nvSpPr>
            <p:cNvPr id="453" name="Shape 453"/>
            <p:cNvSpPr/>
            <p:nvPr/>
          </p:nvSpPr>
          <p:spPr>
            <a:xfrm>
              <a:off x="0" y="0"/>
              <a:ext cx="1373518" cy="574414"/>
            </a:xfrm>
            <a:prstGeom prst="roundRect">
              <a:avLst>
                <a:gd name="adj" fmla="val 23154"/>
              </a:avLst>
            </a:prstGeom>
            <a:solidFill>
              <a:srgbClr val="A9A9A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300"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54" name="pasted-image.tif"/>
            <p:cNvPicPr/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104207" y="151159"/>
              <a:ext cx="1135814" cy="3163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56" name="Shape 456"/>
          <p:cNvSpPr/>
          <p:nvPr/>
        </p:nvSpPr>
        <p:spPr>
          <a:xfrm>
            <a:off x="891292" y="676479"/>
            <a:ext cx="3013673" cy="1484537"/>
          </a:xfrm>
          <a:prstGeom prst="roundRect">
            <a:avLst>
              <a:gd name="adj" fmla="val 19657"/>
            </a:avLst>
          </a:prstGeom>
          <a:solidFill>
            <a:srgbClr val="FFFFFF"/>
          </a:solidFill>
          <a:ln w="50800">
            <a:solidFill>
              <a:srgbClr val="008F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/>
            </a:pPr>
            <a:r>
              <a:rPr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Direction &amp; Time </a:t>
            </a:r>
          </a:p>
          <a:p>
            <a:pPr lvl="0">
              <a:defRPr sz="1800"/>
            </a:pPr>
            <a:r>
              <a:rPr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Web Service</a:t>
            </a:r>
          </a:p>
        </p:txBody>
      </p:sp>
      <p:pic>
        <p:nvPicPr>
          <p:cNvPr id="457" name="pasted-image.png"/>
          <p:cNvPicPr/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61839" y="70354"/>
            <a:ext cx="1150587" cy="1150587"/>
          </a:xfrm>
          <a:prstGeom prst="rect">
            <a:avLst/>
          </a:prstGeom>
          <a:ln w="12700">
            <a:miter lim="400000"/>
          </a:ln>
        </p:spPr>
      </p:pic>
      <p:sp>
        <p:nvSpPr>
          <p:cNvPr id="458" name="Shape 458"/>
          <p:cNvSpPr/>
          <p:nvPr/>
        </p:nvSpPr>
        <p:spPr>
          <a:xfrm flipH="1" flipV="1">
            <a:off x="8211799" y="992319"/>
            <a:ext cx="1429480" cy="1"/>
          </a:xfrm>
          <a:prstGeom prst="line">
            <a:avLst/>
          </a:prstGeom>
          <a:ln w="508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9" name="Shape 459"/>
          <p:cNvSpPr/>
          <p:nvPr/>
        </p:nvSpPr>
        <p:spPr>
          <a:xfrm flipV="1">
            <a:off x="11111004" y="1703621"/>
            <a:ext cx="1" cy="887740"/>
          </a:xfrm>
          <a:prstGeom prst="line">
            <a:avLst/>
          </a:prstGeom>
          <a:ln w="508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0" name="Shape 460"/>
          <p:cNvSpPr/>
          <p:nvPr/>
        </p:nvSpPr>
        <p:spPr>
          <a:xfrm>
            <a:off x="8373751" y="1676237"/>
            <a:ext cx="2095125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1. Make Payment</a:t>
            </a:r>
          </a:p>
        </p:txBody>
      </p:sp>
      <p:sp>
        <p:nvSpPr>
          <p:cNvPr id="461" name="Shape 461"/>
          <p:cNvSpPr/>
          <p:nvPr/>
        </p:nvSpPr>
        <p:spPr>
          <a:xfrm flipH="1">
            <a:off x="7915123" y="5442128"/>
            <a:ext cx="2030985" cy="1"/>
          </a:xfrm>
          <a:prstGeom prst="line">
            <a:avLst/>
          </a:prstGeom>
          <a:ln w="508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2" name="Shape 462"/>
          <p:cNvSpPr/>
          <p:nvPr/>
        </p:nvSpPr>
        <p:spPr>
          <a:xfrm flipV="1">
            <a:off x="11441048" y="7025927"/>
            <a:ext cx="1" cy="886120"/>
          </a:xfrm>
          <a:prstGeom prst="line">
            <a:avLst/>
          </a:prstGeom>
          <a:ln w="381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3" name="Shape 463"/>
          <p:cNvSpPr/>
          <p:nvPr/>
        </p:nvSpPr>
        <p:spPr>
          <a:xfrm>
            <a:off x="7811689" y="4493816"/>
            <a:ext cx="3550652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3. Update transactional details</a:t>
            </a:r>
          </a:p>
        </p:txBody>
      </p:sp>
      <p:grpSp>
        <p:nvGrpSpPr>
          <p:cNvPr id="467" name="Group 467"/>
          <p:cNvGrpSpPr/>
          <p:nvPr/>
        </p:nvGrpSpPr>
        <p:grpSpPr>
          <a:xfrm>
            <a:off x="6149952" y="5995196"/>
            <a:ext cx="4536854" cy="2345630"/>
            <a:chOff x="-1" y="0"/>
            <a:chExt cx="4536852" cy="2345629"/>
          </a:xfrm>
        </p:grpSpPr>
        <p:sp>
          <p:nvSpPr>
            <p:cNvPr id="464" name="Shape 464"/>
            <p:cNvSpPr/>
            <p:nvPr/>
          </p:nvSpPr>
          <p:spPr>
            <a:xfrm flipH="1">
              <a:off x="-1" y="0"/>
              <a:ext cx="2" cy="2294393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5" name="Shape 465"/>
            <p:cNvSpPr/>
            <p:nvPr/>
          </p:nvSpPr>
          <p:spPr>
            <a:xfrm>
              <a:off x="352412" y="75756"/>
              <a:ext cx="1472767" cy="2269873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6" name="Shape 466"/>
            <p:cNvSpPr/>
            <p:nvPr/>
          </p:nvSpPr>
          <p:spPr>
            <a:xfrm>
              <a:off x="1575204" y="1107632"/>
              <a:ext cx="2961647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lvl="0" algn="l">
                <a:defRPr sz="1800"/>
              </a:pPr>
              <a:r>
                <a:rPr sz="2000">
                  <a:latin typeface="Arial" panose="020B0604020202020204" pitchFamily="34" charset="0"/>
                  <a:ea typeface="ヒラギノ角ゴ ProN W6"/>
                  <a:cs typeface="Arial" panose="020B0604020202020204" pitchFamily="34" charset="0"/>
                  <a:sym typeface="ヒラギノ角ゴ ProN W6"/>
                </a:rPr>
                <a:t>4. Send Order and </a:t>
              </a:r>
            </a:p>
            <a:p>
              <a:pPr lvl="0" algn="l">
                <a:defRPr sz="1800"/>
              </a:pPr>
              <a:r>
                <a:rPr sz="2000">
                  <a:latin typeface="Arial" panose="020B0604020202020204" pitchFamily="34" charset="0"/>
                  <a:ea typeface="ヒラギノ角ゴ ProN W6"/>
                  <a:cs typeface="Arial" panose="020B0604020202020204" pitchFamily="34" charset="0"/>
                  <a:sym typeface="ヒラギノ角ゴ ProN W6"/>
                </a:rPr>
                <a:t>check preparation time</a:t>
              </a:r>
            </a:p>
          </p:txBody>
        </p:sp>
      </p:grpSp>
      <p:sp>
        <p:nvSpPr>
          <p:cNvPr id="468" name="Shape 468"/>
          <p:cNvSpPr/>
          <p:nvPr/>
        </p:nvSpPr>
        <p:spPr>
          <a:xfrm flipH="1">
            <a:off x="2499143" y="5044284"/>
            <a:ext cx="2510647" cy="1"/>
          </a:xfrm>
          <a:prstGeom prst="line">
            <a:avLst/>
          </a:prstGeom>
          <a:ln w="508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9" name="Shape 469"/>
          <p:cNvSpPr/>
          <p:nvPr/>
        </p:nvSpPr>
        <p:spPr>
          <a:xfrm flipH="1">
            <a:off x="4202654" y="6026123"/>
            <a:ext cx="1614417" cy="2426923"/>
          </a:xfrm>
          <a:prstGeom prst="line">
            <a:avLst/>
          </a:prstGeom>
          <a:ln w="508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0" name="Shape 470"/>
          <p:cNvSpPr/>
          <p:nvPr/>
        </p:nvSpPr>
        <p:spPr>
          <a:xfrm flipH="1" flipV="1">
            <a:off x="932216" y="6162519"/>
            <a:ext cx="1661647" cy="2291922"/>
          </a:xfrm>
          <a:prstGeom prst="line">
            <a:avLst/>
          </a:prstGeom>
          <a:ln w="508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1" name="Shape 471"/>
          <p:cNvSpPr/>
          <p:nvPr/>
        </p:nvSpPr>
        <p:spPr>
          <a:xfrm>
            <a:off x="1661166" y="6404473"/>
            <a:ext cx="3348624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200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6. Send Order Confirmation</a:t>
            </a:r>
          </a:p>
          <a:p>
            <a:pPr lvl="0">
              <a:defRPr sz="1800"/>
            </a:pPr>
            <a:r>
              <a:rPr sz="200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and Estimated Time Arrival</a:t>
            </a:r>
          </a:p>
        </p:txBody>
      </p:sp>
      <p:sp>
        <p:nvSpPr>
          <p:cNvPr id="472" name="Shape 472"/>
          <p:cNvSpPr/>
          <p:nvPr/>
        </p:nvSpPr>
        <p:spPr>
          <a:xfrm flipH="1" flipV="1">
            <a:off x="3921139" y="2119613"/>
            <a:ext cx="1614271" cy="1614271"/>
          </a:xfrm>
          <a:prstGeom prst="line">
            <a:avLst/>
          </a:prstGeom>
          <a:ln w="508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3" name="Shape 473"/>
          <p:cNvSpPr/>
          <p:nvPr/>
        </p:nvSpPr>
        <p:spPr>
          <a:xfrm>
            <a:off x="1713338" y="2862932"/>
            <a:ext cx="2622513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200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5. Retrieve Estimated </a:t>
            </a:r>
          </a:p>
          <a:p>
            <a:pPr lvl="0">
              <a:defRPr sz="1800"/>
            </a:pPr>
            <a:r>
              <a:rPr sz="2000"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Delivery Time</a:t>
            </a:r>
          </a:p>
        </p:txBody>
      </p:sp>
      <p:sp>
        <p:nvSpPr>
          <p:cNvPr id="474" name="Shape 474"/>
          <p:cNvSpPr/>
          <p:nvPr/>
        </p:nvSpPr>
        <p:spPr>
          <a:xfrm>
            <a:off x="6064605" y="8649003"/>
            <a:ext cx="1890998" cy="946457"/>
          </a:xfrm>
          <a:prstGeom prst="roundRect">
            <a:avLst>
              <a:gd name="adj" fmla="val 19346"/>
            </a:avLst>
          </a:prstGeom>
          <a:solidFill>
            <a:srgbClr val="FFFFFF"/>
          </a:solidFill>
          <a:ln w="50800">
            <a:solidFill>
              <a:srgbClr val="008F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1300"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/>
            </a:pPr>
            <a:r>
              <a:rPr sz="1300">
                <a:latin typeface="Arial" panose="020B0604020202020204" pitchFamily="34" charset="0"/>
                <a:cs typeface="Arial" panose="020B0604020202020204" pitchFamily="34" charset="0"/>
              </a:rPr>
              <a:t>Restaurant1 Order Web Service</a:t>
            </a:r>
          </a:p>
        </p:txBody>
      </p:sp>
      <p:grpSp>
        <p:nvGrpSpPr>
          <p:cNvPr id="477" name="Group 477"/>
          <p:cNvGrpSpPr/>
          <p:nvPr/>
        </p:nvGrpSpPr>
        <p:grpSpPr>
          <a:xfrm>
            <a:off x="5817079" y="8340824"/>
            <a:ext cx="540140" cy="539588"/>
            <a:chOff x="8" y="0"/>
            <a:chExt cx="540139" cy="539587"/>
          </a:xfrm>
        </p:grpSpPr>
        <p:sp>
          <p:nvSpPr>
            <p:cNvPr id="475" name="Shape 475"/>
            <p:cNvSpPr/>
            <p:nvPr/>
          </p:nvSpPr>
          <p:spPr>
            <a:xfrm>
              <a:off x="73066" y="60353"/>
              <a:ext cx="431808" cy="4318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76" name="pasted-image.tif"/>
            <p:cNvPicPr/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8" y="-1"/>
              <a:ext cx="540141" cy="5395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78" name="Shape 478"/>
          <p:cNvSpPr/>
          <p:nvPr/>
        </p:nvSpPr>
        <p:spPr>
          <a:xfrm>
            <a:off x="8222667" y="8649003"/>
            <a:ext cx="1890998" cy="946457"/>
          </a:xfrm>
          <a:prstGeom prst="roundRect">
            <a:avLst>
              <a:gd name="adj" fmla="val 19346"/>
            </a:avLst>
          </a:prstGeom>
          <a:solidFill>
            <a:srgbClr val="FFFFFF"/>
          </a:solidFill>
          <a:ln w="50800">
            <a:solidFill>
              <a:srgbClr val="008F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1300"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/>
            </a:pPr>
            <a:r>
              <a:rPr sz="1300">
                <a:latin typeface="Arial" panose="020B0604020202020204" pitchFamily="34" charset="0"/>
                <a:cs typeface="Arial" panose="020B0604020202020204" pitchFamily="34" charset="0"/>
              </a:rPr>
              <a:t>Restaurant2 Order Web Service</a:t>
            </a:r>
          </a:p>
        </p:txBody>
      </p:sp>
      <p:grpSp>
        <p:nvGrpSpPr>
          <p:cNvPr id="481" name="Group 481"/>
          <p:cNvGrpSpPr/>
          <p:nvPr/>
        </p:nvGrpSpPr>
        <p:grpSpPr>
          <a:xfrm>
            <a:off x="7975140" y="8340824"/>
            <a:ext cx="540141" cy="539588"/>
            <a:chOff x="8" y="0"/>
            <a:chExt cx="540139" cy="539587"/>
          </a:xfrm>
        </p:grpSpPr>
        <p:sp>
          <p:nvSpPr>
            <p:cNvPr id="479" name="Shape 479"/>
            <p:cNvSpPr/>
            <p:nvPr/>
          </p:nvSpPr>
          <p:spPr>
            <a:xfrm>
              <a:off x="73066" y="60353"/>
              <a:ext cx="431808" cy="4318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80" name="pasted-image.tif"/>
            <p:cNvPicPr/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8" y="-1"/>
              <a:ext cx="540141" cy="5395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82" name="Shape 482"/>
          <p:cNvSpPr/>
          <p:nvPr/>
        </p:nvSpPr>
        <p:spPr>
          <a:xfrm>
            <a:off x="6770776" y="2319756"/>
            <a:ext cx="1" cy="1492654"/>
          </a:xfrm>
          <a:prstGeom prst="line">
            <a:avLst/>
          </a:prstGeom>
          <a:ln w="508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3" name="Shape 483"/>
          <p:cNvSpPr/>
          <p:nvPr/>
        </p:nvSpPr>
        <p:spPr>
          <a:xfrm>
            <a:off x="6851872" y="3086396"/>
            <a:ext cx="1710405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2. Send Order</a:t>
            </a:r>
          </a:p>
        </p:txBody>
      </p:sp>
      <p:sp>
        <p:nvSpPr>
          <p:cNvPr id="484" name="Shape 484"/>
          <p:cNvSpPr/>
          <p:nvPr/>
        </p:nvSpPr>
        <p:spPr>
          <a:xfrm flipH="1" flipV="1">
            <a:off x="8198022" y="1255995"/>
            <a:ext cx="1429480" cy="1"/>
          </a:xfrm>
          <a:prstGeom prst="line">
            <a:avLst/>
          </a:prstGeom>
          <a:ln w="508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5" name="Shape 485"/>
          <p:cNvSpPr/>
          <p:nvPr/>
        </p:nvSpPr>
        <p:spPr>
          <a:xfrm flipV="1">
            <a:off x="11485932" y="1711943"/>
            <a:ext cx="1" cy="887739"/>
          </a:xfrm>
          <a:prstGeom prst="line">
            <a:avLst/>
          </a:prstGeom>
          <a:ln w="508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6" name="Shape 486"/>
          <p:cNvSpPr/>
          <p:nvPr/>
        </p:nvSpPr>
        <p:spPr>
          <a:xfrm flipV="1">
            <a:off x="11704038" y="7025927"/>
            <a:ext cx="1" cy="886120"/>
          </a:xfrm>
          <a:prstGeom prst="line">
            <a:avLst/>
          </a:prstGeom>
          <a:ln w="381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7" name="Shape 487"/>
          <p:cNvSpPr/>
          <p:nvPr/>
        </p:nvSpPr>
        <p:spPr>
          <a:xfrm flipH="1" flipV="1">
            <a:off x="4155291" y="1881421"/>
            <a:ext cx="1614271" cy="1614271"/>
          </a:xfrm>
          <a:prstGeom prst="line">
            <a:avLst/>
          </a:prstGeom>
          <a:ln w="508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1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2" presetClass="entr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8" presetClass="entr" presetSubtype="6" fill="hold" grpId="1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5"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8" presetClass="entr" presetSubtype="9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59" dur="5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1" presetClass="entr" presetSubtype="0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2" fill="hold" grpId="1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8" presetClass="entr" presetSubtype="6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1" dur="5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8" presetClass="entr" presetSubtype="12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5" dur="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500"/>
                            </p:stCondLst>
                            <p:childTnLst>
                              <p:par>
                                <p:cTn id="77" presetID="1" presetClass="entr" presetSubtype="0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8" grpId="1" animBg="1" advAuto="0"/>
      <p:bldP spid="459" grpId="3" animBg="1" advAuto="0"/>
      <p:bldP spid="460" grpId="5" animBg="1" advAuto="0"/>
      <p:bldP spid="461" grpId="8" animBg="1" advAuto="0"/>
      <p:bldP spid="462" grpId="10" animBg="1" advAuto="0"/>
      <p:bldP spid="463" grpId="11" animBg="1" advAuto="0"/>
      <p:bldP spid="467" grpId="12" animBg="1" advAuto="0"/>
      <p:bldP spid="468" grpId="16" animBg="1" advAuto="0"/>
      <p:bldP spid="469" grpId="18" animBg="1" advAuto="0"/>
      <p:bldP spid="470" grpId="17" animBg="1" advAuto="0"/>
      <p:bldP spid="471" grpId="19" animBg="1" advAuto="0"/>
      <p:bldP spid="472" grpId="13" animBg="1" advAuto="0"/>
      <p:bldP spid="473" grpId="15" animBg="1" advAuto="0"/>
      <p:bldP spid="482" grpId="6" animBg="1" advAuto="0"/>
      <p:bldP spid="483" grpId="7" animBg="1" advAuto="0"/>
      <p:bldP spid="484" grpId="4" animBg="1" advAuto="0"/>
      <p:bldP spid="485" grpId="2" animBg="1" advAuto="0"/>
      <p:bldP spid="486" grpId="9" animBg="1" advAuto="0"/>
      <p:bldP spid="487" grpId="14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roup 492"/>
          <p:cNvGrpSpPr/>
          <p:nvPr/>
        </p:nvGrpSpPr>
        <p:grpSpPr>
          <a:xfrm>
            <a:off x="567444" y="3543299"/>
            <a:ext cx="3267473" cy="2866860"/>
            <a:chOff x="0" y="0"/>
            <a:chExt cx="3267471" cy="2866858"/>
          </a:xfrm>
        </p:grpSpPr>
        <p:pic>
          <p:nvPicPr>
            <p:cNvPr id="489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67472" cy="2866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90" name="Shape 490"/>
            <p:cNvSpPr/>
            <p:nvPr/>
          </p:nvSpPr>
          <p:spPr>
            <a:xfrm>
              <a:off x="257537" y="226896"/>
              <a:ext cx="772359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1" name="Shape 491"/>
            <p:cNvSpPr/>
            <p:nvPr/>
          </p:nvSpPr>
          <p:spPr>
            <a:xfrm flipH="1">
              <a:off x="2226396" y="232305"/>
              <a:ext cx="772358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93" name="Shape 493"/>
          <p:cNvSpPr/>
          <p:nvPr/>
        </p:nvSpPr>
        <p:spPr>
          <a:xfrm>
            <a:off x="4780495" y="4463744"/>
            <a:ext cx="6944534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Technical </a:t>
            </a:r>
            <a:r>
              <a:rPr sz="6000" b="1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Diagr</a:t>
            </a:r>
            <a:r>
              <a:rPr lang="en-US" sz="6000" b="1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sz="6000" b="1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endParaRPr sz="60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roup 498"/>
          <p:cNvGrpSpPr/>
          <p:nvPr/>
        </p:nvGrpSpPr>
        <p:grpSpPr>
          <a:xfrm>
            <a:off x="5279642" y="3900961"/>
            <a:ext cx="2445516" cy="1951677"/>
            <a:chOff x="0" y="0"/>
            <a:chExt cx="2445515" cy="1951676"/>
          </a:xfrm>
        </p:grpSpPr>
        <p:sp>
          <p:nvSpPr>
            <p:cNvPr id="495" name="Shape 495"/>
            <p:cNvSpPr/>
            <p:nvPr/>
          </p:nvSpPr>
          <p:spPr>
            <a:xfrm>
              <a:off x="0" y="0"/>
              <a:ext cx="2445516" cy="1951677"/>
            </a:xfrm>
            <a:prstGeom prst="rect">
              <a:avLst/>
            </a:prstGeom>
            <a:solidFill>
              <a:srgbClr val="0096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96" name="pasted-image.tif"/>
            <p:cNvPicPr/>
            <p:nvPr/>
          </p:nvPicPr>
          <p:blipFill>
            <a:blip r:embed="rId2">
              <a:extLst/>
            </a:blip>
            <a:srcRect t="22503" b="14966"/>
            <a:stretch>
              <a:fillRect/>
            </a:stretch>
          </p:blipFill>
          <p:spPr>
            <a:xfrm>
              <a:off x="344446" y="154114"/>
              <a:ext cx="1756624" cy="11276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97" name="Shape 497"/>
            <p:cNvSpPr/>
            <p:nvPr/>
          </p:nvSpPr>
          <p:spPr>
            <a:xfrm>
              <a:off x="489919" y="1257781"/>
              <a:ext cx="1465678" cy="6748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1800"/>
              </a:pPr>
              <a:r>
                <a:rPr sz="16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Integration </a:t>
              </a:r>
            </a:p>
            <a:p>
              <a:pPr lvl="0">
                <a:defRPr sz="1800"/>
              </a:pPr>
              <a:r>
                <a:rPr sz="16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Middleware</a:t>
              </a:r>
            </a:p>
          </p:txBody>
        </p:sp>
      </p:grpSp>
      <p:grpSp>
        <p:nvGrpSpPr>
          <p:cNvPr id="501" name="Group 501"/>
          <p:cNvGrpSpPr/>
          <p:nvPr/>
        </p:nvGrpSpPr>
        <p:grpSpPr>
          <a:xfrm>
            <a:off x="372471" y="406790"/>
            <a:ext cx="1965657" cy="1254603"/>
            <a:chOff x="-55" y="-79"/>
            <a:chExt cx="1965656" cy="1254601"/>
          </a:xfrm>
        </p:grpSpPr>
        <p:pic>
          <p:nvPicPr>
            <p:cNvPr id="499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55" y="-79"/>
              <a:ext cx="1965656" cy="12546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00" name="Shape 500"/>
            <p:cNvSpPr/>
            <p:nvPr/>
          </p:nvSpPr>
          <p:spPr>
            <a:xfrm>
              <a:off x="476224" y="523298"/>
              <a:ext cx="1013097" cy="625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defRPr sz="1800"/>
              </a:pPr>
              <a:r>
                <a:rPr sz="1700" b="1">
                  <a:solidFill>
                    <a:srgbClr val="FFFFFF"/>
                  </a:solidFill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Payment</a:t>
              </a:r>
            </a:p>
            <a:p>
              <a:pPr lvl="0">
                <a:defRPr sz="1800"/>
              </a:pPr>
              <a:r>
                <a:rPr sz="1700" b="1">
                  <a:solidFill>
                    <a:srgbClr val="FFFFFF"/>
                  </a:solidFill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System</a:t>
              </a:r>
            </a:p>
          </p:txBody>
        </p:sp>
      </p:grpSp>
      <p:grpSp>
        <p:nvGrpSpPr>
          <p:cNvPr id="505" name="Group 505"/>
          <p:cNvGrpSpPr/>
          <p:nvPr/>
        </p:nvGrpSpPr>
        <p:grpSpPr>
          <a:xfrm>
            <a:off x="3211268" y="0"/>
            <a:ext cx="2068375" cy="2068374"/>
            <a:chOff x="0" y="0"/>
            <a:chExt cx="2068373" cy="2068373"/>
          </a:xfrm>
        </p:grpSpPr>
        <p:sp>
          <p:nvSpPr>
            <p:cNvPr id="502" name="Shape 502"/>
            <p:cNvSpPr/>
            <p:nvPr/>
          </p:nvSpPr>
          <p:spPr>
            <a:xfrm>
              <a:off x="1432862" y="499068"/>
              <a:ext cx="489721" cy="804668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3" name="Shape 503"/>
            <p:cNvSpPr/>
            <p:nvPr/>
          </p:nvSpPr>
          <p:spPr>
            <a:xfrm>
              <a:off x="137798" y="603878"/>
              <a:ext cx="1056692" cy="804669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12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Customer Order Management</a:t>
              </a:r>
            </a:p>
          </p:txBody>
        </p:sp>
        <p:pic>
          <p:nvPicPr>
            <p:cNvPr id="504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068374" cy="20683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09" name="Group 509"/>
          <p:cNvGrpSpPr/>
          <p:nvPr/>
        </p:nvGrpSpPr>
        <p:grpSpPr>
          <a:xfrm>
            <a:off x="10731843" y="4235232"/>
            <a:ext cx="2068375" cy="2068375"/>
            <a:chOff x="0" y="0"/>
            <a:chExt cx="2068373" cy="2068373"/>
          </a:xfrm>
        </p:grpSpPr>
        <p:sp>
          <p:nvSpPr>
            <p:cNvPr id="506" name="Shape 506"/>
            <p:cNvSpPr/>
            <p:nvPr/>
          </p:nvSpPr>
          <p:spPr>
            <a:xfrm>
              <a:off x="1432862" y="499068"/>
              <a:ext cx="489721" cy="804668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7" name="Shape 507"/>
            <p:cNvSpPr/>
            <p:nvPr/>
          </p:nvSpPr>
          <p:spPr>
            <a:xfrm>
              <a:off x="137798" y="603878"/>
              <a:ext cx="1056692" cy="804669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1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Customer</a:t>
              </a:r>
            </a:p>
            <a:p>
              <a:pPr lvl="0">
                <a:defRPr sz="1800"/>
              </a:pPr>
              <a:r>
                <a:rPr sz="11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Relationship</a:t>
              </a:r>
            </a:p>
            <a:p>
              <a:pPr lvl="0">
                <a:defRPr sz="1800"/>
              </a:pPr>
              <a:r>
                <a:rPr sz="11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Management</a:t>
              </a:r>
            </a:p>
            <a:p>
              <a:pPr lvl="0">
                <a:defRPr sz="1800"/>
              </a:pPr>
              <a:r>
                <a:rPr sz="11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Service</a:t>
              </a:r>
            </a:p>
          </p:txBody>
        </p:sp>
        <p:pic>
          <p:nvPicPr>
            <p:cNvPr id="508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068374" cy="20683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13" name="Group 513"/>
          <p:cNvGrpSpPr/>
          <p:nvPr/>
        </p:nvGrpSpPr>
        <p:grpSpPr>
          <a:xfrm>
            <a:off x="7649541" y="-38213"/>
            <a:ext cx="2068375" cy="2068375"/>
            <a:chOff x="0" y="0"/>
            <a:chExt cx="2068373" cy="2068373"/>
          </a:xfrm>
        </p:grpSpPr>
        <p:sp>
          <p:nvSpPr>
            <p:cNvPr id="510" name="Shape 510"/>
            <p:cNvSpPr/>
            <p:nvPr/>
          </p:nvSpPr>
          <p:spPr>
            <a:xfrm>
              <a:off x="1432862" y="499068"/>
              <a:ext cx="489721" cy="804668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1" name="Shape 511"/>
            <p:cNvSpPr/>
            <p:nvPr/>
          </p:nvSpPr>
          <p:spPr>
            <a:xfrm>
              <a:off x="137798" y="603878"/>
              <a:ext cx="1056692" cy="804669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Restaurant</a:t>
              </a:r>
            </a:p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Management</a:t>
              </a:r>
            </a:p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System</a:t>
              </a:r>
            </a:p>
          </p:txBody>
        </p:sp>
        <p:pic>
          <p:nvPicPr>
            <p:cNvPr id="512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068374" cy="20683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16" name="Group 516"/>
          <p:cNvGrpSpPr/>
          <p:nvPr/>
        </p:nvGrpSpPr>
        <p:grpSpPr>
          <a:xfrm>
            <a:off x="10594475" y="396615"/>
            <a:ext cx="1198718" cy="1198718"/>
            <a:chOff x="0" y="0"/>
            <a:chExt cx="1198716" cy="1198716"/>
          </a:xfrm>
        </p:grpSpPr>
        <p:sp>
          <p:nvSpPr>
            <p:cNvPr id="514" name="Shape 514"/>
            <p:cNvSpPr/>
            <p:nvPr/>
          </p:nvSpPr>
          <p:spPr>
            <a:xfrm>
              <a:off x="126739" y="28395"/>
              <a:ext cx="954120" cy="11124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8" extrusionOk="0">
                  <a:moveTo>
                    <a:pt x="0" y="3995"/>
                  </a:moveTo>
                  <a:cubicBezTo>
                    <a:pt x="971" y="2477"/>
                    <a:pt x="2519" y="1312"/>
                    <a:pt x="4362" y="675"/>
                  </a:cubicBezTo>
                  <a:cubicBezTo>
                    <a:pt x="6373" y="-19"/>
                    <a:pt x="8597" y="-39"/>
                    <a:pt x="10800" y="23"/>
                  </a:cubicBezTo>
                  <a:cubicBezTo>
                    <a:pt x="13190" y="91"/>
                    <a:pt x="15605" y="256"/>
                    <a:pt x="17735" y="1145"/>
                  </a:cubicBezTo>
                  <a:cubicBezTo>
                    <a:pt x="19318" y="1806"/>
                    <a:pt x="20661" y="2837"/>
                    <a:pt x="21600" y="4129"/>
                  </a:cubicBezTo>
                  <a:lnTo>
                    <a:pt x="21600" y="17862"/>
                  </a:lnTo>
                  <a:cubicBezTo>
                    <a:pt x="20559" y="19122"/>
                    <a:pt x="19129" y="20099"/>
                    <a:pt x="17480" y="20691"/>
                  </a:cubicBezTo>
                  <a:cubicBezTo>
                    <a:pt x="15391" y="21441"/>
                    <a:pt x="13084" y="21532"/>
                    <a:pt x="10800" y="21547"/>
                  </a:cubicBezTo>
                  <a:cubicBezTo>
                    <a:pt x="8652" y="21561"/>
                    <a:pt x="6492" y="21510"/>
                    <a:pt x="4511" y="20871"/>
                  </a:cubicBezTo>
                  <a:cubicBezTo>
                    <a:pt x="2690" y="20283"/>
                    <a:pt x="1109" y="19226"/>
                    <a:pt x="0" y="17826"/>
                  </a:cubicBezTo>
                  <a:lnTo>
                    <a:pt x="0" y="3995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15" name="pasted-image.tif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1198717" cy="11987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19" name="Group 519"/>
          <p:cNvGrpSpPr/>
          <p:nvPr/>
        </p:nvGrpSpPr>
        <p:grpSpPr>
          <a:xfrm>
            <a:off x="11236769" y="6851297"/>
            <a:ext cx="1198718" cy="1198717"/>
            <a:chOff x="0" y="0"/>
            <a:chExt cx="1198716" cy="1198716"/>
          </a:xfrm>
        </p:grpSpPr>
        <p:sp>
          <p:nvSpPr>
            <p:cNvPr id="517" name="Shape 517"/>
            <p:cNvSpPr/>
            <p:nvPr/>
          </p:nvSpPr>
          <p:spPr>
            <a:xfrm>
              <a:off x="126739" y="28395"/>
              <a:ext cx="954120" cy="11124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8" extrusionOk="0">
                  <a:moveTo>
                    <a:pt x="0" y="3995"/>
                  </a:moveTo>
                  <a:cubicBezTo>
                    <a:pt x="971" y="2477"/>
                    <a:pt x="2519" y="1312"/>
                    <a:pt x="4362" y="675"/>
                  </a:cubicBezTo>
                  <a:cubicBezTo>
                    <a:pt x="6373" y="-19"/>
                    <a:pt x="8597" y="-39"/>
                    <a:pt x="10800" y="23"/>
                  </a:cubicBezTo>
                  <a:cubicBezTo>
                    <a:pt x="13190" y="91"/>
                    <a:pt x="15605" y="256"/>
                    <a:pt x="17735" y="1145"/>
                  </a:cubicBezTo>
                  <a:cubicBezTo>
                    <a:pt x="19318" y="1806"/>
                    <a:pt x="20661" y="2837"/>
                    <a:pt x="21600" y="4129"/>
                  </a:cubicBezTo>
                  <a:lnTo>
                    <a:pt x="21600" y="17862"/>
                  </a:lnTo>
                  <a:cubicBezTo>
                    <a:pt x="20559" y="19122"/>
                    <a:pt x="19129" y="20099"/>
                    <a:pt x="17480" y="20691"/>
                  </a:cubicBezTo>
                  <a:cubicBezTo>
                    <a:pt x="15391" y="21441"/>
                    <a:pt x="13084" y="21532"/>
                    <a:pt x="10800" y="21547"/>
                  </a:cubicBezTo>
                  <a:cubicBezTo>
                    <a:pt x="8652" y="21561"/>
                    <a:pt x="6492" y="21510"/>
                    <a:pt x="4511" y="20871"/>
                  </a:cubicBezTo>
                  <a:cubicBezTo>
                    <a:pt x="2690" y="20283"/>
                    <a:pt x="1109" y="19226"/>
                    <a:pt x="0" y="17826"/>
                  </a:cubicBezTo>
                  <a:lnTo>
                    <a:pt x="0" y="3995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18" name="pasted-image.tif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1198717" cy="11987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520" name="pasted-image.tif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958117" y="8376604"/>
            <a:ext cx="1253152" cy="119843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23" name="Group 523"/>
          <p:cNvGrpSpPr/>
          <p:nvPr/>
        </p:nvGrpSpPr>
        <p:grpSpPr>
          <a:xfrm>
            <a:off x="9673321" y="2068373"/>
            <a:ext cx="3126897" cy="2047346"/>
            <a:chOff x="0" y="0"/>
            <a:chExt cx="3126895" cy="2047344"/>
          </a:xfrm>
        </p:grpSpPr>
        <p:sp>
          <p:nvSpPr>
            <p:cNvPr id="521" name="Shape 521"/>
            <p:cNvSpPr/>
            <p:nvPr/>
          </p:nvSpPr>
          <p:spPr>
            <a:xfrm>
              <a:off x="512038" y="410438"/>
              <a:ext cx="2614858" cy="1636907"/>
            </a:xfrm>
            <a:prstGeom prst="roundRect">
              <a:avLst>
                <a:gd name="adj" fmla="val 15468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Postalcode-Region</a:t>
              </a:r>
            </a:p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mapping Web Service (RESTful)</a:t>
              </a:r>
            </a:p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Google API)</a:t>
              </a:r>
            </a:p>
          </p:txBody>
        </p:sp>
        <p:pic>
          <p:nvPicPr>
            <p:cNvPr id="522" name="pasted-image.png"/>
            <p:cNvPicPr/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0"/>
              <a:ext cx="947877" cy="9478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28" name="Group 528"/>
          <p:cNvGrpSpPr/>
          <p:nvPr/>
        </p:nvGrpSpPr>
        <p:grpSpPr>
          <a:xfrm>
            <a:off x="3545146" y="7840136"/>
            <a:ext cx="2957254" cy="1734901"/>
            <a:chOff x="-105" y="0"/>
            <a:chExt cx="2957253" cy="1734899"/>
          </a:xfrm>
        </p:grpSpPr>
        <p:sp>
          <p:nvSpPr>
            <p:cNvPr id="524" name="Shape 524"/>
            <p:cNvSpPr/>
            <p:nvPr/>
          </p:nvSpPr>
          <p:spPr>
            <a:xfrm>
              <a:off x="342290" y="426148"/>
              <a:ext cx="2614858" cy="1308752"/>
            </a:xfrm>
            <a:prstGeom prst="roundRect">
              <a:avLst>
                <a:gd name="adj" fmla="val 19346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Restaurant1 Order Web Service (RESTful) </a:t>
              </a:r>
            </a:p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coded)</a:t>
              </a:r>
            </a:p>
          </p:txBody>
        </p:sp>
        <p:grpSp>
          <p:nvGrpSpPr>
            <p:cNvPr id="527" name="Group 527"/>
            <p:cNvGrpSpPr/>
            <p:nvPr/>
          </p:nvGrpSpPr>
          <p:grpSpPr>
            <a:xfrm>
              <a:off x="-106" y="-1"/>
              <a:ext cx="747027" cy="746221"/>
              <a:chOff x="-105" y="0"/>
              <a:chExt cx="747026" cy="746219"/>
            </a:xfrm>
          </p:grpSpPr>
          <p:sp>
            <p:nvSpPr>
              <p:cNvPr id="525" name="Shape 525"/>
              <p:cNvSpPr/>
              <p:nvPr/>
            </p:nvSpPr>
            <p:spPr>
              <a:xfrm>
                <a:off x="101036" y="83456"/>
                <a:ext cx="597100" cy="5971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526" name="pasted-image.tif"/>
              <p:cNvPicPr/>
              <p:nvPr/>
            </p:nvPicPr>
            <p:blipFill>
              <a:blip r:embed="rId8">
                <a:extLst/>
              </a:blip>
              <a:stretch>
                <a:fillRect/>
              </a:stretch>
            </p:blipFill>
            <p:spPr>
              <a:xfrm>
                <a:off x="-106" y="-1"/>
                <a:ext cx="747027" cy="74622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533" name="Group 533"/>
          <p:cNvGrpSpPr/>
          <p:nvPr/>
        </p:nvGrpSpPr>
        <p:grpSpPr>
          <a:xfrm>
            <a:off x="6716068" y="7840136"/>
            <a:ext cx="2957255" cy="1734901"/>
            <a:chOff x="-105" y="0"/>
            <a:chExt cx="2957253" cy="1734899"/>
          </a:xfrm>
        </p:grpSpPr>
        <p:sp>
          <p:nvSpPr>
            <p:cNvPr id="529" name="Shape 529"/>
            <p:cNvSpPr/>
            <p:nvPr/>
          </p:nvSpPr>
          <p:spPr>
            <a:xfrm>
              <a:off x="342290" y="426148"/>
              <a:ext cx="2614858" cy="1308752"/>
            </a:xfrm>
            <a:prstGeom prst="roundRect">
              <a:avLst>
                <a:gd name="adj" fmla="val 19346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Restaurant2 Order Web Service (RESTful) </a:t>
              </a:r>
            </a:p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coded)</a:t>
              </a:r>
            </a:p>
          </p:txBody>
        </p:sp>
        <p:grpSp>
          <p:nvGrpSpPr>
            <p:cNvPr id="532" name="Group 532"/>
            <p:cNvGrpSpPr/>
            <p:nvPr/>
          </p:nvGrpSpPr>
          <p:grpSpPr>
            <a:xfrm>
              <a:off x="-106" y="-1"/>
              <a:ext cx="747027" cy="746221"/>
              <a:chOff x="-105" y="0"/>
              <a:chExt cx="747026" cy="746219"/>
            </a:xfrm>
          </p:grpSpPr>
          <p:sp>
            <p:nvSpPr>
              <p:cNvPr id="530" name="Shape 530"/>
              <p:cNvSpPr/>
              <p:nvPr/>
            </p:nvSpPr>
            <p:spPr>
              <a:xfrm>
                <a:off x="101036" y="83456"/>
                <a:ext cx="597100" cy="5971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531" name="pasted-image.tif"/>
              <p:cNvPicPr/>
              <p:nvPr/>
            </p:nvPicPr>
            <p:blipFill>
              <a:blip r:embed="rId8">
                <a:extLst/>
              </a:blip>
              <a:stretch>
                <a:fillRect/>
              </a:stretch>
            </p:blipFill>
            <p:spPr>
              <a:xfrm>
                <a:off x="-106" y="-1"/>
                <a:ext cx="747027" cy="74622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538" name="Group 538"/>
          <p:cNvGrpSpPr/>
          <p:nvPr/>
        </p:nvGrpSpPr>
        <p:grpSpPr>
          <a:xfrm>
            <a:off x="9886990" y="7840136"/>
            <a:ext cx="2957255" cy="1734901"/>
            <a:chOff x="-105" y="0"/>
            <a:chExt cx="2957253" cy="1734899"/>
          </a:xfrm>
        </p:grpSpPr>
        <p:sp>
          <p:nvSpPr>
            <p:cNvPr id="534" name="Shape 534"/>
            <p:cNvSpPr/>
            <p:nvPr/>
          </p:nvSpPr>
          <p:spPr>
            <a:xfrm>
              <a:off x="342290" y="426148"/>
              <a:ext cx="2614858" cy="1308752"/>
            </a:xfrm>
            <a:prstGeom prst="roundRect">
              <a:avLst>
                <a:gd name="adj" fmla="val 19346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Restaurant3 Order Web Service (RESTful) </a:t>
              </a:r>
            </a:p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coded)</a:t>
              </a:r>
            </a:p>
          </p:txBody>
        </p:sp>
        <p:grpSp>
          <p:nvGrpSpPr>
            <p:cNvPr id="537" name="Group 537"/>
            <p:cNvGrpSpPr/>
            <p:nvPr/>
          </p:nvGrpSpPr>
          <p:grpSpPr>
            <a:xfrm>
              <a:off x="-106" y="-1"/>
              <a:ext cx="747027" cy="746221"/>
              <a:chOff x="-105" y="0"/>
              <a:chExt cx="747026" cy="746219"/>
            </a:xfrm>
          </p:grpSpPr>
          <p:sp>
            <p:nvSpPr>
              <p:cNvPr id="535" name="Shape 535"/>
              <p:cNvSpPr/>
              <p:nvPr/>
            </p:nvSpPr>
            <p:spPr>
              <a:xfrm>
                <a:off x="101036" y="83456"/>
                <a:ext cx="597100" cy="5971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536" name="pasted-image.tif"/>
              <p:cNvPicPr/>
              <p:nvPr/>
            </p:nvPicPr>
            <p:blipFill>
              <a:blip r:embed="rId8">
                <a:extLst/>
              </a:blip>
              <a:stretch>
                <a:fillRect/>
              </a:stretch>
            </p:blipFill>
            <p:spPr>
              <a:xfrm>
                <a:off x="-106" y="-1"/>
                <a:ext cx="747027" cy="74622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541" name="Group 541"/>
          <p:cNvGrpSpPr/>
          <p:nvPr/>
        </p:nvGrpSpPr>
        <p:grpSpPr>
          <a:xfrm>
            <a:off x="380698" y="6491530"/>
            <a:ext cx="1949244" cy="1558484"/>
            <a:chOff x="100" y="0"/>
            <a:chExt cx="1949243" cy="1558483"/>
          </a:xfrm>
        </p:grpSpPr>
        <p:sp>
          <p:nvSpPr>
            <p:cNvPr id="539" name="Shape 539"/>
            <p:cNvSpPr/>
            <p:nvPr/>
          </p:nvSpPr>
          <p:spPr>
            <a:xfrm>
              <a:off x="233506" y="410567"/>
              <a:ext cx="1715839" cy="1147917"/>
            </a:xfrm>
            <a:prstGeom prst="roundRect">
              <a:avLst>
                <a:gd name="adj" fmla="val 22057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SMS </a:t>
              </a:r>
            </a:p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Web Service</a:t>
              </a:r>
            </a:p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(RESTful)</a:t>
              </a:r>
            </a:p>
          </p:txBody>
        </p:sp>
        <p:pic>
          <p:nvPicPr>
            <p:cNvPr id="540" name="pasted-image.tif"/>
            <p:cNvPicPr/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100" y="0"/>
              <a:ext cx="762300" cy="7703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46" name="Group 546"/>
          <p:cNvGrpSpPr/>
          <p:nvPr/>
        </p:nvGrpSpPr>
        <p:grpSpPr>
          <a:xfrm>
            <a:off x="404474" y="2225929"/>
            <a:ext cx="2727112" cy="1732234"/>
            <a:chOff x="244720" y="92871"/>
            <a:chExt cx="2727111" cy="1732233"/>
          </a:xfrm>
        </p:grpSpPr>
        <p:sp>
          <p:nvSpPr>
            <p:cNvPr id="542" name="Shape 542"/>
            <p:cNvSpPr/>
            <p:nvPr/>
          </p:nvSpPr>
          <p:spPr>
            <a:xfrm>
              <a:off x="663489" y="380078"/>
              <a:ext cx="2308344" cy="1445028"/>
            </a:xfrm>
            <a:prstGeom prst="roundRect">
              <a:avLst>
                <a:gd name="adj" fmla="val 15468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PayPal Gateway Web Service (RESTful)</a:t>
              </a:r>
            </a:p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coded)</a:t>
              </a:r>
            </a:p>
          </p:txBody>
        </p:sp>
        <p:grpSp>
          <p:nvGrpSpPr>
            <p:cNvPr id="545" name="Group 545"/>
            <p:cNvGrpSpPr/>
            <p:nvPr/>
          </p:nvGrpSpPr>
          <p:grpSpPr>
            <a:xfrm>
              <a:off x="244720" y="92871"/>
              <a:ext cx="1373519" cy="574414"/>
              <a:chOff x="0" y="0"/>
              <a:chExt cx="1373517" cy="574413"/>
            </a:xfrm>
          </p:grpSpPr>
          <p:sp>
            <p:nvSpPr>
              <p:cNvPr id="543" name="Shape 543"/>
              <p:cNvSpPr/>
              <p:nvPr/>
            </p:nvSpPr>
            <p:spPr>
              <a:xfrm>
                <a:off x="0" y="0"/>
                <a:ext cx="1373518" cy="574414"/>
              </a:xfrm>
              <a:prstGeom prst="roundRect">
                <a:avLst>
                  <a:gd name="adj" fmla="val 23154"/>
                </a:avLst>
              </a:prstGeom>
              <a:solidFill>
                <a:srgbClr val="A9A9A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1300">
                    <a:latin typeface="ヒラギノ角ゴ StdN W8"/>
                    <a:ea typeface="ヒラギノ角ゴ StdN W8"/>
                    <a:cs typeface="ヒラギノ角ゴ StdN W8"/>
                    <a:sym typeface="ヒラギノ角ゴ StdN W8"/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544" name="pasted-image.tif"/>
              <p:cNvPicPr/>
              <p:nvPr/>
            </p:nvPicPr>
            <p:blipFill>
              <a:blip r:embed="rId10">
                <a:extLst/>
              </a:blip>
              <a:stretch>
                <a:fillRect/>
              </a:stretch>
            </p:blipFill>
            <p:spPr>
              <a:xfrm>
                <a:off x="104207" y="151159"/>
                <a:ext cx="1135814" cy="31634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549" name="Group 549"/>
          <p:cNvGrpSpPr/>
          <p:nvPr/>
        </p:nvGrpSpPr>
        <p:grpSpPr>
          <a:xfrm>
            <a:off x="204582" y="4225793"/>
            <a:ext cx="3126896" cy="1848935"/>
            <a:chOff x="0" y="0"/>
            <a:chExt cx="3126895" cy="1848933"/>
          </a:xfrm>
        </p:grpSpPr>
        <p:sp>
          <p:nvSpPr>
            <p:cNvPr id="547" name="Shape 547"/>
            <p:cNvSpPr/>
            <p:nvPr/>
          </p:nvSpPr>
          <p:spPr>
            <a:xfrm>
              <a:off x="512038" y="410438"/>
              <a:ext cx="2614858" cy="1438496"/>
            </a:xfrm>
            <a:prstGeom prst="roundRect">
              <a:avLst>
                <a:gd name="adj" fmla="val 17601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Direction &amp; Time </a:t>
              </a:r>
            </a:p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Web Service</a:t>
              </a:r>
            </a:p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(RESTful)</a:t>
              </a:r>
            </a:p>
            <a:p>
              <a:pPr lvl="0">
                <a:defRPr sz="1800"/>
              </a:pPr>
              <a:r>
                <a:rPr sz="13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Google API)</a:t>
              </a:r>
            </a:p>
          </p:txBody>
        </p:sp>
        <p:pic>
          <p:nvPicPr>
            <p:cNvPr id="548" name="pasted-image.png"/>
            <p:cNvPicPr/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0"/>
              <a:ext cx="947877" cy="9478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50" name="Shape 550"/>
          <p:cNvSpPr/>
          <p:nvPr/>
        </p:nvSpPr>
        <p:spPr>
          <a:xfrm flipH="1">
            <a:off x="7020171" y="1864513"/>
            <a:ext cx="1242690" cy="1944477"/>
          </a:xfrm>
          <a:prstGeom prst="line">
            <a:avLst/>
          </a:prstGeom>
          <a:ln w="381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1" name="Shape 551"/>
          <p:cNvSpPr/>
          <p:nvPr/>
        </p:nvSpPr>
        <p:spPr>
          <a:xfrm flipH="1">
            <a:off x="7518329" y="1857674"/>
            <a:ext cx="1242690" cy="1944478"/>
          </a:xfrm>
          <a:prstGeom prst="line">
            <a:avLst/>
          </a:prstGeom>
          <a:ln w="381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2" name="Shape 552"/>
          <p:cNvSpPr/>
          <p:nvPr/>
        </p:nvSpPr>
        <p:spPr>
          <a:xfrm flipH="1" flipV="1">
            <a:off x="9673321" y="1034186"/>
            <a:ext cx="921155" cy="1"/>
          </a:xfrm>
          <a:prstGeom prst="line">
            <a:avLst/>
          </a:prstGeom>
          <a:ln w="381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3" name="Shape 553"/>
          <p:cNvSpPr/>
          <p:nvPr/>
        </p:nvSpPr>
        <p:spPr>
          <a:xfrm flipH="1">
            <a:off x="7953627" y="3106234"/>
            <a:ext cx="2068374" cy="1589456"/>
          </a:xfrm>
          <a:prstGeom prst="line">
            <a:avLst/>
          </a:prstGeom>
          <a:ln w="381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4" name="Shape 554"/>
          <p:cNvSpPr/>
          <p:nvPr/>
        </p:nvSpPr>
        <p:spPr>
          <a:xfrm flipH="1">
            <a:off x="7862525" y="4904780"/>
            <a:ext cx="2727112" cy="1"/>
          </a:xfrm>
          <a:prstGeom prst="line">
            <a:avLst/>
          </a:prstGeom>
          <a:ln w="381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5" name="Shape 555"/>
          <p:cNvSpPr/>
          <p:nvPr/>
        </p:nvSpPr>
        <p:spPr>
          <a:xfrm flipH="1">
            <a:off x="7867364" y="5252322"/>
            <a:ext cx="2727112" cy="1"/>
          </a:xfrm>
          <a:prstGeom prst="line">
            <a:avLst/>
          </a:prstGeom>
          <a:ln w="381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6" name="Shape 556"/>
          <p:cNvSpPr/>
          <p:nvPr/>
        </p:nvSpPr>
        <p:spPr>
          <a:xfrm flipH="1">
            <a:off x="7867364" y="5599863"/>
            <a:ext cx="2727112" cy="1"/>
          </a:xfrm>
          <a:prstGeom prst="line">
            <a:avLst/>
          </a:prstGeom>
          <a:ln w="381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7" name="Shape 557"/>
          <p:cNvSpPr/>
          <p:nvPr/>
        </p:nvSpPr>
        <p:spPr>
          <a:xfrm flipV="1">
            <a:off x="11849850" y="6076278"/>
            <a:ext cx="1" cy="659275"/>
          </a:xfrm>
          <a:prstGeom prst="line">
            <a:avLst/>
          </a:prstGeom>
          <a:ln w="381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8" name="Shape 558"/>
          <p:cNvSpPr/>
          <p:nvPr/>
        </p:nvSpPr>
        <p:spPr>
          <a:xfrm flipH="1">
            <a:off x="4245455" y="5941190"/>
            <a:ext cx="1678184" cy="1898948"/>
          </a:xfrm>
          <a:prstGeom prst="line">
            <a:avLst/>
          </a:prstGeom>
          <a:ln w="381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9" name="Shape 559"/>
          <p:cNvSpPr/>
          <p:nvPr/>
        </p:nvSpPr>
        <p:spPr>
          <a:xfrm>
            <a:off x="6534830" y="5941190"/>
            <a:ext cx="497052" cy="1810395"/>
          </a:xfrm>
          <a:prstGeom prst="line">
            <a:avLst/>
          </a:prstGeom>
          <a:ln w="381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0" name="Shape 560"/>
          <p:cNvSpPr/>
          <p:nvPr/>
        </p:nvSpPr>
        <p:spPr>
          <a:xfrm>
            <a:off x="7609427" y="5952698"/>
            <a:ext cx="2299835" cy="1875931"/>
          </a:xfrm>
          <a:prstGeom prst="line">
            <a:avLst/>
          </a:prstGeom>
          <a:ln w="381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1" name="Shape 561"/>
          <p:cNvSpPr/>
          <p:nvPr/>
        </p:nvSpPr>
        <p:spPr>
          <a:xfrm flipH="1">
            <a:off x="2492386" y="5683683"/>
            <a:ext cx="2727112" cy="1766973"/>
          </a:xfrm>
          <a:prstGeom prst="line">
            <a:avLst/>
          </a:prstGeom>
          <a:ln w="381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2" name="Shape 562"/>
          <p:cNvSpPr/>
          <p:nvPr/>
        </p:nvSpPr>
        <p:spPr>
          <a:xfrm flipH="1">
            <a:off x="2942311" y="5941190"/>
            <a:ext cx="2277187" cy="2523967"/>
          </a:xfrm>
          <a:prstGeom prst="line">
            <a:avLst/>
          </a:prstGeom>
          <a:ln w="381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3" name="Shape 563"/>
          <p:cNvSpPr/>
          <p:nvPr/>
        </p:nvSpPr>
        <p:spPr>
          <a:xfrm flipH="1" flipV="1">
            <a:off x="1505266" y="8135628"/>
            <a:ext cx="452852" cy="659275"/>
          </a:xfrm>
          <a:prstGeom prst="line">
            <a:avLst/>
          </a:prstGeom>
          <a:ln w="381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4" name="Shape 564"/>
          <p:cNvSpPr/>
          <p:nvPr/>
        </p:nvSpPr>
        <p:spPr>
          <a:xfrm flipH="1">
            <a:off x="3439723" y="5398444"/>
            <a:ext cx="1697713" cy="1"/>
          </a:xfrm>
          <a:prstGeom prst="line">
            <a:avLst/>
          </a:prstGeom>
          <a:ln w="381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5" name="Shape 565"/>
          <p:cNvSpPr/>
          <p:nvPr/>
        </p:nvSpPr>
        <p:spPr>
          <a:xfrm>
            <a:off x="4245454" y="1858095"/>
            <a:ext cx="1237000" cy="1975418"/>
          </a:xfrm>
          <a:prstGeom prst="line">
            <a:avLst/>
          </a:prstGeom>
          <a:ln w="381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6" name="Shape 566"/>
          <p:cNvSpPr/>
          <p:nvPr/>
        </p:nvSpPr>
        <p:spPr>
          <a:xfrm>
            <a:off x="4746801" y="1868206"/>
            <a:ext cx="1237000" cy="1975417"/>
          </a:xfrm>
          <a:prstGeom prst="line">
            <a:avLst/>
          </a:prstGeom>
          <a:ln w="381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7" name="Shape 567"/>
          <p:cNvSpPr/>
          <p:nvPr/>
        </p:nvSpPr>
        <p:spPr>
          <a:xfrm>
            <a:off x="5211447" y="1854255"/>
            <a:ext cx="1237000" cy="1975417"/>
          </a:xfrm>
          <a:prstGeom prst="line">
            <a:avLst/>
          </a:prstGeom>
          <a:ln w="381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8" name="Shape 568"/>
          <p:cNvSpPr/>
          <p:nvPr/>
        </p:nvSpPr>
        <p:spPr>
          <a:xfrm flipH="1" flipV="1">
            <a:off x="2334708" y="1201826"/>
            <a:ext cx="879865" cy="1"/>
          </a:xfrm>
          <a:prstGeom prst="line">
            <a:avLst/>
          </a:prstGeom>
          <a:ln w="381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9" name="Shape 569"/>
          <p:cNvSpPr/>
          <p:nvPr/>
        </p:nvSpPr>
        <p:spPr>
          <a:xfrm flipV="1">
            <a:off x="1191598" y="1707056"/>
            <a:ext cx="1" cy="473322"/>
          </a:xfrm>
          <a:prstGeom prst="line">
            <a:avLst/>
          </a:prstGeom>
          <a:ln w="381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0" name="Shape 570"/>
          <p:cNvSpPr/>
          <p:nvPr/>
        </p:nvSpPr>
        <p:spPr>
          <a:xfrm>
            <a:off x="5620072" y="2040989"/>
            <a:ext cx="24526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71" name="Shape 571"/>
          <p:cNvSpPr/>
          <p:nvPr/>
        </p:nvSpPr>
        <p:spPr>
          <a:xfrm>
            <a:off x="5279642" y="2396589"/>
            <a:ext cx="24526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</p:txBody>
      </p:sp>
      <p:sp>
        <p:nvSpPr>
          <p:cNvPr id="572" name="Shape 572"/>
          <p:cNvSpPr/>
          <p:nvPr/>
        </p:nvSpPr>
        <p:spPr>
          <a:xfrm>
            <a:off x="5029583" y="2804238"/>
            <a:ext cx="24526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</a:p>
        </p:txBody>
      </p:sp>
      <p:sp>
        <p:nvSpPr>
          <p:cNvPr id="573" name="Shape 573"/>
          <p:cNvSpPr/>
          <p:nvPr/>
        </p:nvSpPr>
        <p:spPr>
          <a:xfrm>
            <a:off x="2627066" y="735023"/>
            <a:ext cx="24526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</a:p>
        </p:txBody>
      </p:sp>
      <p:sp>
        <p:nvSpPr>
          <p:cNvPr id="574" name="Shape 574"/>
          <p:cNvSpPr/>
          <p:nvPr/>
        </p:nvSpPr>
        <p:spPr>
          <a:xfrm>
            <a:off x="7354703" y="2145230"/>
            <a:ext cx="24526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575" name="Shape 575"/>
          <p:cNvSpPr/>
          <p:nvPr/>
        </p:nvSpPr>
        <p:spPr>
          <a:xfrm>
            <a:off x="8388580" y="2448638"/>
            <a:ext cx="24526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576" name="Shape 576"/>
          <p:cNvSpPr/>
          <p:nvPr/>
        </p:nvSpPr>
        <p:spPr>
          <a:xfrm>
            <a:off x="9080926" y="3816238"/>
            <a:ext cx="24526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77" name="Shape 577"/>
          <p:cNvSpPr/>
          <p:nvPr/>
        </p:nvSpPr>
        <p:spPr>
          <a:xfrm>
            <a:off x="9080926" y="4490505"/>
            <a:ext cx="24526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578" name="Shape 578"/>
          <p:cNvSpPr/>
          <p:nvPr/>
        </p:nvSpPr>
        <p:spPr>
          <a:xfrm>
            <a:off x="9080926" y="4886435"/>
            <a:ext cx="24526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579" name="Shape 579"/>
          <p:cNvSpPr/>
          <p:nvPr/>
        </p:nvSpPr>
        <p:spPr>
          <a:xfrm>
            <a:off x="8987814" y="5224938"/>
            <a:ext cx="387927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</a:p>
        </p:txBody>
      </p:sp>
      <p:sp>
        <p:nvSpPr>
          <p:cNvPr id="580" name="Shape 580"/>
          <p:cNvSpPr/>
          <p:nvPr/>
        </p:nvSpPr>
        <p:spPr>
          <a:xfrm>
            <a:off x="8842928" y="6476654"/>
            <a:ext cx="387927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</a:p>
        </p:txBody>
      </p:sp>
      <p:sp>
        <p:nvSpPr>
          <p:cNvPr id="581" name="Shape 581"/>
          <p:cNvSpPr/>
          <p:nvPr/>
        </p:nvSpPr>
        <p:spPr>
          <a:xfrm>
            <a:off x="3447745" y="6108546"/>
            <a:ext cx="387927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</a:p>
        </p:txBody>
      </p:sp>
      <p:sp>
        <p:nvSpPr>
          <p:cNvPr id="582" name="Shape 582"/>
          <p:cNvSpPr/>
          <p:nvPr/>
        </p:nvSpPr>
        <p:spPr>
          <a:xfrm>
            <a:off x="3769459" y="6641203"/>
            <a:ext cx="387927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14</a:t>
            </a:r>
          </a:p>
        </p:txBody>
      </p:sp>
      <p:sp>
        <p:nvSpPr>
          <p:cNvPr id="583" name="Shape 583"/>
          <p:cNvSpPr/>
          <p:nvPr/>
        </p:nvSpPr>
        <p:spPr>
          <a:xfrm>
            <a:off x="4016985" y="5009747"/>
            <a:ext cx="387927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roup 588"/>
          <p:cNvGrpSpPr/>
          <p:nvPr/>
        </p:nvGrpSpPr>
        <p:grpSpPr>
          <a:xfrm>
            <a:off x="7396771" y="5600700"/>
            <a:ext cx="3705560" cy="2957271"/>
            <a:chOff x="0" y="0"/>
            <a:chExt cx="3705558" cy="2957270"/>
          </a:xfrm>
        </p:grpSpPr>
        <p:sp>
          <p:nvSpPr>
            <p:cNvPr id="585" name="Shape 585"/>
            <p:cNvSpPr/>
            <p:nvPr/>
          </p:nvSpPr>
          <p:spPr>
            <a:xfrm>
              <a:off x="0" y="0"/>
              <a:ext cx="3705559" cy="2957271"/>
            </a:xfrm>
            <a:prstGeom prst="rect">
              <a:avLst/>
            </a:prstGeom>
            <a:solidFill>
              <a:srgbClr val="0096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86" name="pasted-image.tif"/>
            <p:cNvPicPr/>
            <p:nvPr/>
          </p:nvPicPr>
          <p:blipFill>
            <a:blip r:embed="rId2">
              <a:extLst/>
            </a:blip>
            <a:srcRect t="22503" b="14966"/>
            <a:stretch>
              <a:fillRect/>
            </a:stretch>
          </p:blipFill>
          <p:spPr>
            <a:xfrm>
              <a:off x="521920" y="233521"/>
              <a:ext cx="2661718" cy="17086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87" name="Shape 587"/>
            <p:cNvSpPr/>
            <p:nvPr/>
          </p:nvSpPr>
          <p:spPr>
            <a:xfrm>
              <a:off x="742348" y="1905849"/>
              <a:ext cx="2220863" cy="10225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Integration </a:t>
              </a:r>
            </a:p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Middleware</a:t>
              </a:r>
            </a:p>
          </p:txBody>
        </p:sp>
      </p:grpSp>
      <p:grpSp>
        <p:nvGrpSpPr>
          <p:cNvPr id="592" name="Group 592"/>
          <p:cNvGrpSpPr/>
          <p:nvPr/>
        </p:nvGrpSpPr>
        <p:grpSpPr>
          <a:xfrm>
            <a:off x="988159" y="-159305"/>
            <a:ext cx="3977747" cy="3977747"/>
            <a:chOff x="0" y="0"/>
            <a:chExt cx="3977745" cy="3977745"/>
          </a:xfrm>
        </p:grpSpPr>
        <p:sp>
          <p:nvSpPr>
            <p:cNvPr id="589" name="Shape 589"/>
            <p:cNvSpPr/>
            <p:nvPr/>
          </p:nvSpPr>
          <p:spPr>
            <a:xfrm>
              <a:off x="2755576" y="959771"/>
              <a:ext cx="941795" cy="1547479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0" name="Shape 590"/>
            <p:cNvSpPr/>
            <p:nvPr/>
          </p:nvSpPr>
          <p:spPr>
            <a:xfrm>
              <a:off x="265004" y="1161335"/>
              <a:ext cx="2032150" cy="1547479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19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9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Customer Order Management</a:t>
              </a:r>
            </a:p>
          </p:txBody>
        </p:sp>
        <p:pic>
          <p:nvPicPr>
            <p:cNvPr id="591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977746" cy="39777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93" name="Shape 593"/>
          <p:cNvSpPr/>
          <p:nvPr/>
        </p:nvSpPr>
        <p:spPr>
          <a:xfrm>
            <a:off x="310091" y="3215163"/>
            <a:ext cx="38792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400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94" name="Shape 594"/>
          <p:cNvSpPr/>
          <p:nvPr/>
        </p:nvSpPr>
        <p:spPr>
          <a:xfrm>
            <a:off x="1094396" y="3355607"/>
            <a:ext cx="3542636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P q.reply.search (Q)</a:t>
            </a:r>
          </a:p>
        </p:txBody>
      </p:sp>
      <p:sp>
        <p:nvSpPr>
          <p:cNvPr id="595" name="Shape 595"/>
          <p:cNvSpPr/>
          <p:nvPr/>
        </p:nvSpPr>
        <p:spPr>
          <a:xfrm>
            <a:off x="7164343" y="8819049"/>
            <a:ext cx="3563476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C q.reply.search (Q)</a:t>
            </a:r>
          </a:p>
        </p:txBody>
      </p:sp>
      <p:sp>
        <p:nvSpPr>
          <p:cNvPr id="596" name="Shape 596"/>
          <p:cNvSpPr/>
          <p:nvPr/>
        </p:nvSpPr>
        <p:spPr>
          <a:xfrm>
            <a:off x="5194012" y="3142031"/>
            <a:ext cx="1970333" cy="2585946"/>
          </a:xfrm>
          <a:prstGeom prst="line">
            <a:avLst/>
          </a:prstGeom>
          <a:ln w="635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99" name="Group 599"/>
          <p:cNvGrpSpPr/>
          <p:nvPr/>
        </p:nvGrpSpPr>
        <p:grpSpPr>
          <a:xfrm>
            <a:off x="5541475" y="3800307"/>
            <a:ext cx="1250152" cy="1250152"/>
            <a:chOff x="0" y="0"/>
            <a:chExt cx="1250150" cy="1250150"/>
          </a:xfrm>
        </p:grpSpPr>
        <p:sp>
          <p:nvSpPr>
            <p:cNvPr id="597" name="Shape 597"/>
            <p:cNvSpPr/>
            <p:nvPr/>
          </p:nvSpPr>
          <p:spPr>
            <a:xfrm>
              <a:off x="0" y="0"/>
              <a:ext cx="1250151" cy="1250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8" name="Shape 598"/>
            <p:cNvSpPr/>
            <p:nvPr/>
          </p:nvSpPr>
          <p:spPr>
            <a:xfrm>
              <a:off x="36967" y="237846"/>
              <a:ext cx="1176217" cy="7744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9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9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JMS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8"/>
          <p:cNvGrpSpPr/>
          <p:nvPr/>
        </p:nvGrpSpPr>
        <p:grpSpPr>
          <a:xfrm>
            <a:off x="567444" y="3543299"/>
            <a:ext cx="3267473" cy="2866860"/>
            <a:chOff x="0" y="0"/>
            <a:chExt cx="3267471" cy="2866858"/>
          </a:xfrm>
        </p:grpSpPr>
        <p:pic>
          <p:nvPicPr>
            <p:cNvPr id="45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67472" cy="2866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6" name="Shape 46"/>
            <p:cNvSpPr/>
            <p:nvPr/>
          </p:nvSpPr>
          <p:spPr>
            <a:xfrm>
              <a:off x="257537" y="226896"/>
              <a:ext cx="772359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Shape 47"/>
            <p:cNvSpPr/>
            <p:nvPr/>
          </p:nvSpPr>
          <p:spPr>
            <a:xfrm flipH="1">
              <a:off x="2226396" y="232305"/>
              <a:ext cx="772358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9" name="Shape 49"/>
          <p:cNvSpPr/>
          <p:nvPr/>
        </p:nvSpPr>
        <p:spPr>
          <a:xfrm>
            <a:off x="6871672" y="431918"/>
            <a:ext cx="352179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Us</a:t>
            </a:r>
          </a:p>
        </p:txBody>
      </p:sp>
      <p:sp>
        <p:nvSpPr>
          <p:cNvPr id="50" name="Shape 50"/>
          <p:cNvSpPr/>
          <p:nvPr/>
        </p:nvSpPr>
        <p:spPr>
          <a:xfrm>
            <a:off x="5586865" y="2640229"/>
            <a:ext cx="6091411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Best food delivery service </a:t>
            </a:r>
          </a:p>
          <a:p>
            <a:pPr lvl="0">
              <a:defRPr sz="1800"/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since 2014</a:t>
            </a:r>
          </a:p>
        </p:txBody>
      </p:sp>
      <p:sp>
        <p:nvSpPr>
          <p:cNvPr id="51" name="Shape 51"/>
          <p:cNvSpPr/>
          <p:nvPr/>
        </p:nvSpPr>
        <p:spPr>
          <a:xfrm>
            <a:off x="5485880" y="4626074"/>
            <a:ext cx="6293390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4000" dirty="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Partnered with </a:t>
            </a:r>
          </a:p>
          <a:p>
            <a:pPr lvl="0">
              <a:defRPr sz="1800"/>
            </a:pPr>
            <a:r>
              <a:rPr lang="en-US" sz="4000" dirty="0" smtClean="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20 popular</a:t>
            </a:r>
            <a:r>
              <a:rPr sz="4000" dirty="0" smtClean="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 </a:t>
            </a:r>
            <a:r>
              <a:rPr lang="en-US" sz="4000" dirty="0" smtClean="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food companies</a:t>
            </a:r>
            <a:endParaRPr sz="4000" dirty="0">
              <a:solidFill>
                <a:srgbClr val="FFFFFF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  <a:sym typeface="ヒラギノ角ゴ ProN W6"/>
            </a:endParaRPr>
          </a:p>
          <a:p>
            <a:pPr lvl="0">
              <a:defRPr sz="1800"/>
            </a:pPr>
            <a:r>
              <a:rPr sz="4000" dirty="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Singapore wide </a:t>
            </a:r>
          </a:p>
        </p:txBody>
      </p:sp>
      <p:sp>
        <p:nvSpPr>
          <p:cNvPr id="52" name="Shape 52"/>
          <p:cNvSpPr/>
          <p:nvPr/>
        </p:nvSpPr>
        <p:spPr>
          <a:xfrm>
            <a:off x="5829720" y="7227472"/>
            <a:ext cx="5605701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Online Payment Service</a:t>
            </a:r>
          </a:p>
          <a:p>
            <a:pPr lvl="0">
              <a:defRPr sz="1800"/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available via PayPal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3" name="Group 693"/>
          <p:cNvGrpSpPr/>
          <p:nvPr/>
        </p:nvGrpSpPr>
        <p:grpSpPr>
          <a:xfrm>
            <a:off x="7841404" y="868920"/>
            <a:ext cx="4958814" cy="3246799"/>
            <a:chOff x="0" y="0"/>
            <a:chExt cx="4958812" cy="3246797"/>
          </a:xfrm>
        </p:grpSpPr>
        <p:sp>
          <p:nvSpPr>
            <p:cNvPr id="691" name="Shape 691"/>
            <p:cNvSpPr/>
            <p:nvPr/>
          </p:nvSpPr>
          <p:spPr>
            <a:xfrm>
              <a:off x="812020" y="650897"/>
              <a:ext cx="4146793" cy="2595901"/>
            </a:xfrm>
            <a:prstGeom prst="roundRect">
              <a:avLst>
                <a:gd name="adj" fmla="val 15468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9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Postalcode-Region</a:t>
              </a:r>
            </a:p>
            <a:p>
              <a:pPr lvl="0">
                <a:defRPr sz="1800"/>
              </a:pPr>
              <a:r>
                <a:rPr sz="19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mapping Web Service (RESTful)</a:t>
              </a:r>
            </a:p>
            <a:p>
              <a:pPr lvl="0">
                <a:defRPr sz="1800"/>
              </a:pPr>
              <a:r>
                <a:rPr sz="19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Google API)</a:t>
              </a:r>
            </a:p>
          </p:txBody>
        </p:sp>
        <p:pic>
          <p:nvPicPr>
            <p:cNvPr id="692" name="pasted-image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503199" cy="15031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94" name="Shape 694"/>
          <p:cNvSpPr/>
          <p:nvPr/>
        </p:nvSpPr>
        <p:spPr>
          <a:xfrm flipH="1">
            <a:off x="6021186" y="3857109"/>
            <a:ext cx="2465123" cy="2039382"/>
          </a:xfrm>
          <a:prstGeom prst="line">
            <a:avLst/>
          </a:prstGeom>
          <a:ln w="762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95" name="Shape 695"/>
          <p:cNvSpPr/>
          <p:nvPr/>
        </p:nvSpPr>
        <p:spPr>
          <a:xfrm>
            <a:off x="5829225" y="3451846"/>
            <a:ext cx="38792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40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grpSp>
        <p:nvGrpSpPr>
          <p:cNvPr id="699" name="Group 699"/>
          <p:cNvGrpSpPr/>
          <p:nvPr/>
        </p:nvGrpSpPr>
        <p:grpSpPr>
          <a:xfrm>
            <a:off x="2123667" y="5896490"/>
            <a:ext cx="3705559" cy="2957272"/>
            <a:chOff x="0" y="0"/>
            <a:chExt cx="3705558" cy="2957270"/>
          </a:xfrm>
        </p:grpSpPr>
        <p:sp>
          <p:nvSpPr>
            <p:cNvPr id="696" name="Shape 696"/>
            <p:cNvSpPr/>
            <p:nvPr/>
          </p:nvSpPr>
          <p:spPr>
            <a:xfrm>
              <a:off x="0" y="0"/>
              <a:ext cx="3705559" cy="2957271"/>
            </a:xfrm>
            <a:prstGeom prst="rect">
              <a:avLst/>
            </a:prstGeom>
            <a:solidFill>
              <a:srgbClr val="0096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97" name="pasted-image.tif"/>
            <p:cNvPicPr/>
            <p:nvPr/>
          </p:nvPicPr>
          <p:blipFill>
            <a:blip r:embed="rId3">
              <a:extLst/>
            </a:blip>
            <a:srcRect t="22503" b="14966"/>
            <a:stretch>
              <a:fillRect/>
            </a:stretch>
          </p:blipFill>
          <p:spPr>
            <a:xfrm>
              <a:off x="521920" y="233521"/>
              <a:ext cx="2661718" cy="17086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98" name="Shape 698"/>
            <p:cNvSpPr/>
            <p:nvPr/>
          </p:nvSpPr>
          <p:spPr>
            <a:xfrm>
              <a:off x="742348" y="1905849"/>
              <a:ext cx="2220863" cy="10225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Integration </a:t>
              </a:r>
            </a:p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Middleware</a:t>
              </a:r>
            </a:p>
          </p:txBody>
        </p:sp>
      </p:grpSp>
      <p:grpSp>
        <p:nvGrpSpPr>
          <p:cNvPr id="702" name="Group 702"/>
          <p:cNvGrpSpPr/>
          <p:nvPr/>
        </p:nvGrpSpPr>
        <p:grpSpPr>
          <a:xfrm>
            <a:off x="6502400" y="4115718"/>
            <a:ext cx="1490019" cy="1490019"/>
            <a:chOff x="0" y="0"/>
            <a:chExt cx="1490018" cy="1490018"/>
          </a:xfrm>
        </p:grpSpPr>
        <p:sp>
          <p:nvSpPr>
            <p:cNvPr id="700" name="Shape 700"/>
            <p:cNvSpPr/>
            <p:nvPr/>
          </p:nvSpPr>
          <p:spPr>
            <a:xfrm>
              <a:off x="0" y="0"/>
              <a:ext cx="1490019" cy="14900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1" name="Shape 701"/>
            <p:cNvSpPr/>
            <p:nvPr/>
          </p:nvSpPr>
          <p:spPr>
            <a:xfrm>
              <a:off x="44060" y="283482"/>
              <a:ext cx="1401899" cy="9230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HTTP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Shape 794"/>
          <p:cNvSpPr/>
          <p:nvPr/>
        </p:nvSpPr>
        <p:spPr>
          <a:xfrm>
            <a:off x="7876942" y="3243741"/>
            <a:ext cx="3925755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C q.request.region (Q)</a:t>
            </a:r>
          </a:p>
        </p:txBody>
      </p:sp>
      <p:sp>
        <p:nvSpPr>
          <p:cNvPr id="795" name="Shape 795"/>
          <p:cNvSpPr/>
          <p:nvPr/>
        </p:nvSpPr>
        <p:spPr>
          <a:xfrm>
            <a:off x="4951585" y="6621031"/>
            <a:ext cx="3904915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P q.request.region (Q)</a:t>
            </a:r>
          </a:p>
        </p:txBody>
      </p:sp>
      <p:grpSp>
        <p:nvGrpSpPr>
          <p:cNvPr id="799" name="Group 799"/>
          <p:cNvGrpSpPr/>
          <p:nvPr/>
        </p:nvGrpSpPr>
        <p:grpSpPr>
          <a:xfrm>
            <a:off x="1134112" y="6211123"/>
            <a:ext cx="3705560" cy="2957271"/>
            <a:chOff x="0" y="0"/>
            <a:chExt cx="3705558" cy="2957270"/>
          </a:xfrm>
        </p:grpSpPr>
        <p:sp>
          <p:nvSpPr>
            <p:cNvPr id="796" name="Shape 796"/>
            <p:cNvSpPr/>
            <p:nvPr/>
          </p:nvSpPr>
          <p:spPr>
            <a:xfrm>
              <a:off x="0" y="0"/>
              <a:ext cx="3705559" cy="2957271"/>
            </a:xfrm>
            <a:prstGeom prst="rect">
              <a:avLst/>
            </a:prstGeom>
            <a:solidFill>
              <a:srgbClr val="0096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797" name="pasted-image.tif"/>
            <p:cNvPicPr/>
            <p:nvPr/>
          </p:nvPicPr>
          <p:blipFill>
            <a:blip r:embed="rId2">
              <a:extLst/>
            </a:blip>
            <a:srcRect t="22503" b="14966"/>
            <a:stretch>
              <a:fillRect/>
            </a:stretch>
          </p:blipFill>
          <p:spPr>
            <a:xfrm>
              <a:off x="521920" y="233521"/>
              <a:ext cx="2661718" cy="17086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98" name="Shape 798"/>
            <p:cNvSpPr/>
            <p:nvPr/>
          </p:nvSpPr>
          <p:spPr>
            <a:xfrm>
              <a:off x="742348" y="1905849"/>
              <a:ext cx="2220863" cy="10225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Integration </a:t>
              </a:r>
            </a:p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Middleware</a:t>
              </a:r>
            </a:p>
          </p:txBody>
        </p:sp>
      </p:grpSp>
      <p:grpSp>
        <p:nvGrpSpPr>
          <p:cNvPr id="803" name="Group 803"/>
          <p:cNvGrpSpPr/>
          <p:nvPr/>
        </p:nvGrpSpPr>
        <p:grpSpPr>
          <a:xfrm>
            <a:off x="5512981" y="286006"/>
            <a:ext cx="3267091" cy="3267091"/>
            <a:chOff x="0" y="0"/>
            <a:chExt cx="3267090" cy="3267090"/>
          </a:xfrm>
        </p:grpSpPr>
        <p:sp>
          <p:nvSpPr>
            <p:cNvPr id="800" name="Shape 800"/>
            <p:cNvSpPr/>
            <p:nvPr/>
          </p:nvSpPr>
          <p:spPr>
            <a:xfrm>
              <a:off x="2263271" y="788300"/>
              <a:ext cx="773536" cy="1271010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1" name="Shape 801"/>
            <p:cNvSpPr/>
            <p:nvPr/>
          </p:nvSpPr>
          <p:spPr>
            <a:xfrm>
              <a:off x="217659" y="953853"/>
              <a:ext cx="1669091" cy="1271010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Restaurant</a:t>
              </a:r>
            </a:p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Management</a:t>
              </a:r>
            </a:p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System</a:t>
              </a:r>
            </a:p>
          </p:txBody>
        </p:sp>
        <p:pic>
          <p:nvPicPr>
            <p:cNvPr id="802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267091" cy="32670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806" name="Group 806"/>
          <p:cNvGrpSpPr/>
          <p:nvPr/>
        </p:nvGrpSpPr>
        <p:grpSpPr>
          <a:xfrm>
            <a:off x="10844646" y="952392"/>
            <a:ext cx="1995530" cy="1995530"/>
            <a:chOff x="0" y="0"/>
            <a:chExt cx="1995528" cy="1995528"/>
          </a:xfrm>
        </p:grpSpPr>
        <p:sp>
          <p:nvSpPr>
            <p:cNvPr id="804" name="Shape 804"/>
            <p:cNvSpPr/>
            <p:nvPr/>
          </p:nvSpPr>
          <p:spPr>
            <a:xfrm>
              <a:off x="210985" y="47270"/>
              <a:ext cx="1588344" cy="1851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8" extrusionOk="0">
                  <a:moveTo>
                    <a:pt x="0" y="3995"/>
                  </a:moveTo>
                  <a:cubicBezTo>
                    <a:pt x="971" y="2477"/>
                    <a:pt x="2519" y="1312"/>
                    <a:pt x="4362" y="675"/>
                  </a:cubicBezTo>
                  <a:cubicBezTo>
                    <a:pt x="6373" y="-19"/>
                    <a:pt x="8597" y="-39"/>
                    <a:pt x="10800" y="23"/>
                  </a:cubicBezTo>
                  <a:cubicBezTo>
                    <a:pt x="13190" y="91"/>
                    <a:pt x="15605" y="256"/>
                    <a:pt x="17735" y="1145"/>
                  </a:cubicBezTo>
                  <a:cubicBezTo>
                    <a:pt x="19318" y="1806"/>
                    <a:pt x="20661" y="2837"/>
                    <a:pt x="21600" y="4129"/>
                  </a:cubicBezTo>
                  <a:lnTo>
                    <a:pt x="21600" y="17862"/>
                  </a:lnTo>
                  <a:cubicBezTo>
                    <a:pt x="20559" y="19122"/>
                    <a:pt x="19129" y="20099"/>
                    <a:pt x="17480" y="20691"/>
                  </a:cubicBezTo>
                  <a:cubicBezTo>
                    <a:pt x="15391" y="21441"/>
                    <a:pt x="13084" y="21532"/>
                    <a:pt x="10800" y="21547"/>
                  </a:cubicBezTo>
                  <a:cubicBezTo>
                    <a:pt x="8652" y="21561"/>
                    <a:pt x="6492" y="21510"/>
                    <a:pt x="4511" y="20871"/>
                  </a:cubicBezTo>
                  <a:cubicBezTo>
                    <a:pt x="2690" y="20283"/>
                    <a:pt x="1109" y="19226"/>
                    <a:pt x="0" y="17826"/>
                  </a:cubicBezTo>
                  <a:lnTo>
                    <a:pt x="0" y="3995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05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995529" cy="19955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807" name="Shape 807"/>
          <p:cNvSpPr/>
          <p:nvPr/>
        </p:nvSpPr>
        <p:spPr>
          <a:xfrm flipH="1">
            <a:off x="4739342" y="3432408"/>
            <a:ext cx="1965106" cy="2597947"/>
          </a:xfrm>
          <a:prstGeom prst="line">
            <a:avLst/>
          </a:prstGeom>
          <a:ln w="762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8" name="Shape 808"/>
          <p:cNvSpPr/>
          <p:nvPr/>
        </p:nvSpPr>
        <p:spPr>
          <a:xfrm flipH="1">
            <a:off x="5631640" y="3553096"/>
            <a:ext cx="1964997" cy="2593207"/>
          </a:xfrm>
          <a:prstGeom prst="line">
            <a:avLst/>
          </a:prstGeom>
          <a:ln w="762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9" name="Shape 809"/>
          <p:cNvSpPr/>
          <p:nvPr/>
        </p:nvSpPr>
        <p:spPr>
          <a:xfrm flipH="1" flipV="1">
            <a:off x="9005853" y="2052931"/>
            <a:ext cx="1703239" cy="1"/>
          </a:xfrm>
          <a:prstGeom prst="line">
            <a:avLst/>
          </a:prstGeom>
          <a:ln w="762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0" name="Shape 810"/>
          <p:cNvSpPr/>
          <p:nvPr/>
        </p:nvSpPr>
        <p:spPr>
          <a:xfrm>
            <a:off x="4713587" y="4517728"/>
            <a:ext cx="38792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40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811" name="Shape 811"/>
          <p:cNvSpPr/>
          <p:nvPr/>
        </p:nvSpPr>
        <p:spPr>
          <a:xfrm>
            <a:off x="7400945" y="4517728"/>
            <a:ext cx="38792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40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812" name="Shape 812"/>
          <p:cNvSpPr/>
          <p:nvPr/>
        </p:nvSpPr>
        <p:spPr>
          <a:xfrm>
            <a:off x="1212785" y="1909329"/>
            <a:ext cx="3456074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P q.reply.region (Q)</a:t>
            </a:r>
          </a:p>
        </p:txBody>
      </p:sp>
      <p:sp>
        <p:nvSpPr>
          <p:cNvPr id="813" name="Shape 813"/>
          <p:cNvSpPr/>
          <p:nvPr/>
        </p:nvSpPr>
        <p:spPr>
          <a:xfrm>
            <a:off x="277905" y="5506926"/>
            <a:ext cx="3476914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C q.reply.region (Q)</a:t>
            </a:r>
          </a:p>
        </p:txBody>
      </p:sp>
      <p:sp>
        <p:nvSpPr>
          <p:cNvPr id="814" name="Shape 814"/>
          <p:cNvSpPr/>
          <p:nvPr/>
        </p:nvSpPr>
        <p:spPr>
          <a:xfrm>
            <a:off x="9236812" y="1241548"/>
            <a:ext cx="1106072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JDBC</a:t>
            </a:r>
          </a:p>
        </p:txBody>
      </p:sp>
      <p:grpSp>
        <p:nvGrpSpPr>
          <p:cNvPr id="817" name="Group 817"/>
          <p:cNvGrpSpPr/>
          <p:nvPr/>
        </p:nvGrpSpPr>
        <p:grpSpPr>
          <a:xfrm>
            <a:off x="5468039" y="3869268"/>
            <a:ext cx="1678488" cy="1678487"/>
            <a:chOff x="0" y="0"/>
            <a:chExt cx="1678486" cy="1678486"/>
          </a:xfrm>
        </p:grpSpPr>
        <p:sp>
          <p:nvSpPr>
            <p:cNvPr id="815" name="Shape 815"/>
            <p:cNvSpPr/>
            <p:nvPr/>
          </p:nvSpPr>
          <p:spPr>
            <a:xfrm>
              <a:off x="0" y="0"/>
              <a:ext cx="1678487" cy="1678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6" name="Shape 816"/>
            <p:cNvSpPr/>
            <p:nvPr/>
          </p:nvSpPr>
          <p:spPr>
            <a:xfrm>
              <a:off x="49633" y="319339"/>
              <a:ext cx="1579221" cy="10398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37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7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JMS</a:t>
              </a:r>
            </a:p>
          </p:txBody>
        </p:sp>
      </p:grpSp>
      <p:grpSp>
        <p:nvGrpSpPr>
          <p:cNvPr id="820" name="Group 820"/>
          <p:cNvGrpSpPr/>
          <p:nvPr/>
        </p:nvGrpSpPr>
        <p:grpSpPr>
          <a:xfrm>
            <a:off x="1270790" y="2700868"/>
            <a:ext cx="2877391" cy="2325628"/>
            <a:chOff x="285101" y="0"/>
            <a:chExt cx="2877390" cy="2325627"/>
          </a:xfrm>
        </p:grpSpPr>
        <p:pic>
          <p:nvPicPr>
            <p:cNvPr id="818" name="xml.png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818595" y="0"/>
              <a:ext cx="1498601" cy="14732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19" name="Shape 819"/>
            <p:cNvSpPr/>
            <p:nvPr/>
          </p:nvSpPr>
          <p:spPr>
            <a:xfrm>
              <a:off x="285101" y="1484371"/>
              <a:ext cx="2877390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defRPr sz="1800"/>
              </a:pPr>
              <a:r>
                <a:rPr sz="24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6"/>
                  <a:cs typeface="Arial" panose="020B0604020202020204" pitchFamily="34" charset="0"/>
                  <a:sym typeface="ヒラギノ角ゴ ProN W6"/>
                </a:rPr>
                <a:t>Retrieveregion.xml</a:t>
              </a:r>
            </a:p>
            <a:p>
              <a:pPr lvl="0">
                <a:defRPr sz="1800"/>
              </a:pPr>
              <a:r>
                <a:rPr sz="24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6"/>
                  <a:cs typeface="Arial" panose="020B0604020202020204" pitchFamily="34" charset="0"/>
                  <a:sym typeface="ヒラギノ角ゴ ProN W6"/>
                </a:rPr>
                <a:t>(Retrieveregion.xsd)</a:t>
              </a:r>
            </a:p>
          </p:txBody>
        </p:sp>
      </p:grpSp>
      <p:sp>
        <p:nvSpPr>
          <p:cNvPr id="822" name="Shape 822"/>
          <p:cNvSpPr/>
          <p:nvPr/>
        </p:nvSpPr>
        <p:spPr>
          <a:xfrm>
            <a:off x="3432811" y="3039751"/>
            <a:ext cx="2313794" cy="8577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022" extrusionOk="0">
                <a:moveTo>
                  <a:pt x="0" y="5349"/>
                </a:moveTo>
                <a:cubicBezTo>
                  <a:pt x="8852" y="-4578"/>
                  <a:pt x="16052" y="-687"/>
                  <a:pt x="21600" y="17022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 lvl="0"/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Shape 914"/>
          <p:cNvSpPr/>
          <p:nvPr/>
        </p:nvSpPr>
        <p:spPr>
          <a:xfrm flipH="1" flipV="1">
            <a:off x="4894573" y="5893363"/>
            <a:ext cx="3665469" cy="1"/>
          </a:xfrm>
          <a:prstGeom prst="line">
            <a:avLst/>
          </a:prstGeom>
          <a:ln w="762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5" name="Shape 915"/>
          <p:cNvSpPr/>
          <p:nvPr/>
        </p:nvSpPr>
        <p:spPr>
          <a:xfrm>
            <a:off x="8176469" y="6767401"/>
            <a:ext cx="3927357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P q.reply.sortedlist (Q)</a:t>
            </a:r>
          </a:p>
        </p:txBody>
      </p:sp>
      <p:sp>
        <p:nvSpPr>
          <p:cNvPr id="916" name="Shape 916"/>
          <p:cNvSpPr/>
          <p:nvPr/>
        </p:nvSpPr>
        <p:spPr>
          <a:xfrm>
            <a:off x="142813" y="6767401"/>
            <a:ext cx="3948197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C q.reply.sortedlist (Q)</a:t>
            </a:r>
          </a:p>
        </p:txBody>
      </p:sp>
      <p:grpSp>
        <p:nvGrpSpPr>
          <p:cNvPr id="920" name="Group 920"/>
          <p:cNvGrpSpPr/>
          <p:nvPr/>
        </p:nvGrpSpPr>
        <p:grpSpPr>
          <a:xfrm>
            <a:off x="8847002" y="2617813"/>
            <a:ext cx="3949117" cy="3949117"/>
            <a:chOff x="0" y="0"/>
            <a:chExt cx="3949116" cy="3949116"/>
          </a:xfrm>
        </p:grpSpPr>
        <p:sp>
          <p:nvSpPr>
            <p:cNvPr id="917" name="Shape 917"/>
            <p:cNvSpPr/>
            <p:nvPr/>
          </p:nvSpPr>
          <p:spPr>
            <a:xfrm>
              <a:off x="2735743" y="952863"/>
              <a:ext cx="935016" cy="1536341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18" name="Shape 918"/>
            <p:cNvSpPr/>
            <p:nvPr/>
          </p:nvSpPr>
          <p:spPr>
            <a:xfrm>
              <a:off x="263097" y="1152976"/>
              <a:ext cx="2017524" cy="1536342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9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Customer</a:t>
              </a:r>
            </a:p>
            <a:p>
              <a:pPr lvl="0">
                <a:defRPr sz="1800"/>
              </a:pPr>
              <a:r>
                <a:rPr sz="19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Relationship</a:t>
              </a:r>
            </a:p>
            <a:p>
              <a:pPr lvl="0">
                <a:defRPr sz="1800"/>
              </a:pPr>
              <a:r>
                <a:rPr sz="19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Management</a:t>
              </a:r>
            </a:p>
            <a:p>
              <a:pPr lvl="0">
                <a:defRPr sz="1800"/>
              </a:pPr>
              <a:r>
                <a:rPr sz="19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Service</a:t>
              </a:r>
            </a:p>
          </p:txBody>
        </p:sp>
        <p:pic>
          <p:nvPicPr>
            <p:cNvPr id="919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949117" cy="39491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21" name="Shape 921"/>
          <p:cNvSpPr/>
          <p:nvPr/>
        </p:nvSpPr>
        <p:spPr>
          <a:xfrm flipH="1" flipV="1">
            <a:off x="4894573" y="5268303"/>
            <a:ext cx="3665469" cy="1"/>
          </a:xfrm>
          <a:prstGeom prst="line">
            <a:avLst/>
          </a:prstGeom>
          <a:ln w="762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2" name="Shape 922"/>
          <p:cNvSpPr/>
          <p:nvPr/>
        </p:nvSpPr>
        <p:spPr>
          <a:xfrm>
            <a:off x="6489309" y="3842432"/>
            <a:ext cx="38792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40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923" name="Shape 923"/>
          <p:cNvSpPr/>
          <p:nvPr/>
        </p:nvSpPr>
        <p:spPr>
          <a:xfrm>
            <a:off x="6502400" y="6690457"/>
            <a:ext cx="38792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4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grpSp>
        <p:nvGrpSpPr>
          <p:cNvPr id="927" name="Group 927"/>
          <p:cNvGrpSpPr/>
          <p:nvPr/>
        </p:nvGrpSpPr>
        <p:grpSpPr>
          <a:xfrm>
            <a:off x="497002" y="3342325"/>
            <a:ext cx="3705559" cy="2957272"/>
            <a:chOff x="0" y="0"/>
            <a:chExt cx="3705558" cy="2957270"/>
          </a:xfrm>
        </p:grpSpPr>
        <p:sp>
          <p:nvSpPr>
            <p:cNvPr id="924" name="Shape 924"/>
            <p:cNvSpPr/>
            <p:nvPr/>
          </p:nvSpPr>
          <p:spPr>
            <a:xfrm>
              <a:off x="0" y="0"/>
              <a:ext cx="3705559" cy="2957271"/>
            </a:xfrm>
            <a:prstGeom prst="rect">
              <a:avLst/>
            </a:prstGeom>
            <a:solidFill>
              <a:srgbClr val="0096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925" name="pasted-image.tif"/>
            <p:cNvPicPr/>
            <p:nvPr/>
          </p:nvPicPr>
          <p:blipFill>
            <a:blip r:embed="rId3">
              <a:extLst/>
            </a:blip>
            <a:srcRect t="22503" b="14966"/>
            <a:stretch>
              <a:fillRect/>
            </a:stretch>
          </p:blipFill>
          <p:spPr>
            <a:xfrm>
              <a:off x="521920" y="233521"/>
              <a:ext cx="2661718" cy="17086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26" name="Shape 926"/>
            <p:cNvSpPr/>
            <p:nvPr/>
          </p:nvSpPr>
          <p:spPr>
            <a:xfrm>
              <a:off x="742348" y="1905849"/>
              <a:ext cx="2220863" cy="10225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Integration </a:t>
              </a:r>
            </a:p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Middleware</a:t>
              </a:r>
            </a:p>
          </p:txBody>
        </p:sp>
      </p:grpSp>
      <p:sp>
        <p:nvSpPr>
          <p:cNvPr id="928" name="Shape 928"/>
          <p:cNvSpPr/>
          <p:nvPr/>
        </p:nvSpPr>
        <p:spPr>
          <a:xfrm>
            <a:off x="8694057" y="2490918"/>
            <a:ext cx="3072957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C q.sendform (Q)</a:t>
            </a:r>
          </a:p>
        </p:txBody>
      </p:sp>
      <p:sp>
        <p:nvSpPr>
          <p:cNvPr id="929" name="Shape 929"/>
          <p:cNvSpPr/>
          <p:nvPr/>
        </p:nvSpPr>
        <p:spPr>
          <a:xfrm>
            <a:off x="528220" y="2490918"/>
            <a:ext cx="305211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P q.sendform (Q)</a:t>
            </a:r>
          </a:p>
        </p:txBody>
      </p:sp>
      <p:grpSp>
        <p:nvGrpSpPr>
          <p:cNvPr id="932" name="Group 932"/>
          <p:cNvGrpSpPr/>
          <p:nvPr/>
        </p:nvGrpSpPr>
        <p:grpSpPr>
          <a:xfrm>
            <a:off x="5869792" y="4730094"/>
            <a:ext cx="1741212" cy="1741212"/>
            <a:chOff x="0" y="0"/>
            <a:chExt cx="1741210" cy="1741210"/>
          </a:xfrm>
        </p:grpSpPr>
        <p:sp>
          <p:nvSpPr>
            <p:cNvPr id="930" name="Shape 930"/>
            <p:cNvSpPr/>
            <p:nvPr/>
          </p:nvSpPr>
          <p:spPr>
            <a:xfrm>
              <a:off x="0" y="0"/>
              <a:ext cx="1741211" cy="17412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31" name="Shape 931"/>
            <p:cNvSpPr/>
            <p:nvPr/>
          </p:nvSpPr>
          <p:spPr>
            <a:xfrm>
              <a:off x="51487" y="331273"/>
              <a:ext cx="1638236" cy="10786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40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4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JMS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Shape 1024"/>
          <p:cNvSpPr/>
          <p:nvPr/>
        </p:nvSpPr>
        <p:spPr>
          <a:xfrm>
            <a:off x="8267682" y="5927813"/>
            <a:ext cx="2463816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P q.reply.search. (Q)</a:t>
            </a:r>
          </a:p>
        </p:txBody>
      </p:sp>
      <p:grpSp>
        <p:nvGrpSpPr>
          <p:cNvPr id="1028" name="Group 1028"/>
          <p:cNvGrpSpPr/>
          <p:nvPr/>
        </p:nvGrpSpPr>
        <p:grpSpPr>
          <a:xfrm>
            <a:off x="7748655" y="6412448"/>
            <a:ext cx="3705560" cy="2957272"/>
            <a:chOff x="0" y="0"/>
            <a:chExt cx="3705558" cy="2957270"/>
          </a:xfrm>
        </p:grpSpPr>
        <p:sp>
          <p:nvSpPr>
            <p:cNvPr id="1025" name="Shape 1025"/>
            <p:cNvSpPr/>
            <p:nvPr/>
          </p:nvSpPr>
          <p:spPr>
            <a:xfrm>
              <a:off x="0" y="0"/>
              <a:ext cx="3705559" cy="2957271"/>
            </a:xfrm>
            <a:prstGeom prst="rect">
              <a:avLst/>
            </a:prstGeom>
            <a:solidFill>
              <a:srgbClr val="0096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026" name="pasted-image.tif"/>
            <p:cNvPicPr/>
            <p:nvPr/>
          </p:nvPicPr>
          <p:blipFill>
            <a:blip r:embed="rId2">
              <a:extLst/>
            </a:blip>
            <a:srcRect t="22503" b="14966"/>
            <a:stretch>
              <a:fillRect/>
            </a:stretch>
          </p:blipFill>
          <p:spPr>
            <a:xfrm>
              <a:off x="521920" y="233521"/>
              <a:ext cx="2661718" cy="17086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27" name="Shape 1027"/>
            <p:cNvSpPr/>
            <p:nvPr/>
          </p:nvSpPr>
          <p:spPr>
            <a:xfrm>
              <a:off x="742348" y="1905849"/>
              <a:ext cx="2220863" cy="10225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Integration </a:t>
              </a:r>
            </a:p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Middleware</a:t>
              </a:r>
            </a:p>
          </p:txBody>
        </p:sp>
      </p:grpSp>
      <p:sp>
        <p:nvSpPr>
          <p:cNvPr id="1029" name="Shape 1029"/>
          <p:cNvSpPr/>
          <p:nvPr/>
        </p:nvSpPr>
        <p:spPr>
          <a:xfrm>
            <a:off x="7174039" y="3996000"/>
            <a:ext cx="240771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C q.reply.search (Q)</a:t>
            </a:r>
          </a:p>
        </p:txBody>
      </p:sp>
      <p:grpSp>
        <p:nvGrpSpPr>
          <p:cNvPr id="1032" name="Group 1032"/>
          <p:cNvGrpSpPr/>
          <p:nvPr/>
        </p:nvGrpSpPr>
        <p:grpSpPr>
          <a:xfrm>
            <a:off x="98250" y="725687"/>
            <a:ext cx="3520022" cy="2247216"/>
            <a:chOff x="8" y="-145"/>
            <a:chExt cx="3520020" cy="2247215"/>
          </a:xfrm>
        </p:grpSpPr>
        <p:pic>
          <p:nvPicPr>
            <p:cNvPr id="1030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" y="-146"/>
              <a:ext cx="3520021" cy="22472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31" name="Shape 1031"/>
            <p:cNvSpPr/>
            <p:nvPr/>
          </p:nvSpPr>
          <p:spPr>
            <a:xfrm>
              <a:off x="593823" y="911899"/>
              <a:ext cx="2332494" cy="1171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1800"/>
              </a:pPr>
              <a:r>
                <a:rPr sz="2600" b="1">
                  <a:solidFill>
                    <a:srgbClr val="FFFFFF"/>
                  </a:solidFill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Payment</a:t>
              </a:r>
            </a:p>
            <a:p>
              <a:pPr lvl="0">
                <a:defRPr sz="1800"/>
              </a:pPr>
              <a:r>
                <a:rPr sz="2600" b="1">
                  <a:solidFill>
                    <a:srgbClr val="FFFFFF"/>
                  </a:solidFill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System</a:t>
              </a:r>
            </a:p>
          </p:txBody>
        </p:sp>
      </p:grpSp>
      <p:grpSp>
        <p:nvGrpSpPr>
          <p:cNvPr id="1036" name="Group 1036"/>
          <p:cNvGrpSpPr/>
          <p:nvPr/>
        </p:nvGrpSpPr>
        <p:grpSpPr>
          <a:xfrm>
            <a:off x="5169926" y="192959"/>
            <a:ext cx="4008227" cy="4008226"/>
            <a:chOff x="0" y="0"/>
            <a:chExt cx="4008225" cy="4008225"/>
          </a:xfrm>
        </p:grpSpPr>
        <p:sp>
          <p:nvSpPr>
            <p:cNvPr id="1033" name="Shape 1033"/>
            <p:cNvSpPr/>
            <p:nvPr/>
          </p:nvSpPr>
          <p:spPr>
            <a:xfrm>
              <a:off x="2776690" y="967125"/>
              <a:ext cx="949012" cy="1559337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34" name="Shape 1034"/>
            <p:cNvSpPr/>
            <p:nvPr/>
          </p:nvSpPr>
          <p:spPr>
            <a:xfrm>
              <a:off x="267035" y="1170234"/>
              <a:ext cx="2047722" cy="1559337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7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Customer Order Management</a:t>
              </a:r>
            </a:p>
          </p:txBody>
        </p:sp>
        <p:pic>
          <p:nvPicPr>
            <p:cNvPr id="1035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4008226" cy="40082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041" name="Group 1041"/>
          <p:cNvGrpSpPr/>
          <p:nvPr/>
        </p:nvGrpSpPr>
        <p:grpSpPr>
          <a:xfrm>
            <a:off x="98242" y="4869609"/>
            <a:ext cx="3537452" cy="2246955"/>
            <a:chOff x="317437" y="120467"/>
            <a:chExt cx="3537450" cy="2246953"/>
          </a:xfrm>
        </p:grpSpPr>
        <p:sp>
          <p:nvSpPr>
            <p:cNvPr id="1037" name="Shape 1037"/>
            <p:cNvSpPr/>
            <p:nvPr/>
          </p:nvSpPr>
          <p:spPr>
            <a:xfrm>
              <a:off x="860640" y="493015"/>
              <a:ext cx="2994249" cy="1874407"/>
            </a:xfrm>
            <a:prstGeom prst="roundRect">
              <a:avLst>
                <a:gd name="adj" fmla="val 15468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7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PayPal Gateway Web Service (RESTful)</a:t>
              </a:r>
            </a:p>
            <a:p>
              <a:pPr lvl="0">
                <a:defRPr sz="1800"/>
              </a:pPr>
              <a:r>
                <a:rPr sz="1700"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coded)</a:t>
              </a:r>
            </a:p>
          </p:txBody>
        </p:sp>
        <p:grpSp>
          <p:nvGrpSpPr>
            <p:cNvPr id="1040" name="Group 1040"/>
            <p:cNvGrpSpPr/>
            <p:nvPr/>
          </p:nvGrpSpPr>
          <p:grpSpPr>
            <a:xfrm>
              <a:off x="317437" y="120467"/>
              <a:ext cx="1781648" cy="745097"/>
              <a:chOff x="0" y="0"/>
              <a:chExt cx="1781647" cy="745095"/>
            </a:xfrm>
          </p:grpSpPr>
          <p:sp>
            <p:nvSpPr>
              <p:cNvPr id="1038" name="Shape 1038"/>
              <p:cNvSpPr/>
              <p:nvPr/>
            </p:nvSpPr>
            <p:spPr>
              <a:xfrm>
                <a:off x="0" y="0"/>
                <a:ext cx="1781648" cy="745096"/>
              </a:xfrm>
              <a:prstGeom prst="roundRect">
                <a:avLst>
                  <a:gd name="adj" fmla="val 23154"/>
                </a:avLst>
              </a:prstGeom>
              <a:solidFill>
                <a:srgbClr val="A9A9A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1300">
                    <a:latin typeface="ヒラギノ角ゴ StdN W8"/>
                    <a:ea typeface="ヒラギノ角ゴ StdN W8"/>
                    <a:cs typeface="ヒラギノ角ゴ StdN W8"/>
                    <a:sym typeface="ヒラギノ角ゴ StdN W8"/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1039" name="pasted-image.tif"/>
              <p:cNvPicPr/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135094" y="196075"/>
                <a:ext cx="1473619" cy="4104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1042" name="Shape 1042"/>
          <p:cNvSpPr/>
          <p:nvPr/>
        </p:nvSpPr>
        <p:spPr>
          <a:xfrm>
            <a:off x="6086745" y="4040973"/>
            <a:ext cx="1510351" cy="2269824"/>
          </a:xfrm>
          <a:prstGeom prst="line">
            <a:avLst/>
          </a:prstGeom>
          <a:ln w="635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3" name="Shape 1043"/>
          <p:cNvSpPr/>
          <p:nvPr/>
        </p:nvSpPr>
        <p:spPr>
          <a:xfrm>
            <a:off x="6521997" y="3922661"/>
            <a:ext cx="1643556" cy="2349927"/>
          </a:xfrm>
          <a:prstGeom prst="line">
            <a:avLst/>
          </a:prstGeom>
          <a:ln w="635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4" name="Shape 1044"/>
          <p:cNvSpPr/>
          <p:nvPr/>
        </p:nvSpPr>
        <p:spPr>
          <a:xfrm flipH="1" flipV="1">
            <a:off x="3635693" y="2621492"/>
            <a:ext cx="1617451" cy="1"/>
          </a:xfrm>
          <a:prstGeom prst="line">
            <a:avLst/>
          </a:prstGeom>
          <a:ln w="635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5" name="Shape 1045"/>
          <p:cNvSpPr/>
          <p:nvPr/>
        </p:nvSpPr>
        <p:spPr>
          <a:xfrm flipV="1">
            <a:off x="2096862" y="2986225"/>
            <a:ext cx="1" cy="2118756"/>
          </a:xfrm>
          <a:prstGeom prst="line">
            <a:avLst/>
          </a:prstGeom>
          <a:ln w="635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6" name="Shape 1046"/>
          <p:cNvSpPr/>
          <p:nvPr/>
        </p:nvSpPr>
        <p:spPr>
          <a:xfrm>
            <a:off x="7902194" y="4884963"/>
            <a:ext cx="315792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</p:txBody>
      </p:sp>
      <p:sp>
        <p:nvSpPr>
          <p:cNvPr id="1047" name="Shape 1047"/>
          <p:cNvSpPr/>
          <p:nvPr/>
        </p:nvSpPr>
        <p:spPr>
          <a:xfrm>
            <a:off x="6060312" y="4882576"/>
            <a:ext cx="315792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</a:p>
        </p:txBody>
      </p:sp>
      <p:sp>
        <p:nvSpPr>
          <p:cNvPr id="1048" name="Shape 1048"/>
          <p:cNvSpPr/>
          <p:nvPr/>
        </p:nvSpPr>
        <p:spPr>
          <a:xfrm>
            <a:off x="4218431" y="1567181"/>
            <a:ext cx="315792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</a:p>
        </p:txBody>
      </p:sp>
      <p:grpSp>
        <p:nvGrpSpPr>
          <p:cNvPr id="1051" name="Group 1051"/>
          <p:cNvGrpSpPr/>
          <p:nvPr/>
        </p:nvGrpSpPr>
        <p:grpSpPr>
          <a:xfrm>
            <a:off x="4069262" y="2246335"/>
            <a:ext cx="750314" cy="750314"/>
            <a:chOff x="0" y="0"/>
            <a:chExt cx="750313" cy="750313"/>
          </a:xfrm>
        </p:grpSpPr>
        <p:sp>
          <p:nvSpPr>
            <p:cNvPr id="1049" name="Shape 1049"/>
            <p:cNvSpPr/>
            <p:nvPr/>
          </p:nvSpPr>
          <p:spPr>
            <a:xfrm>
              <a:off x="0" y="0"/>
              <a:ext cx="750314" cy="750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50" name="Shape 1050"/>
            <p:cNvSpPr/>
            <p:nvPr/>
          </p:nvSpPr>
          <p:spPr>
            <a:xfrm>
              <a:off x="22186" y="142750"/>
              <a:ext cx="705941" cy="464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12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HTTP</a:t>
              </a:r>
            </a:p>
          </p:txBody>
        </p:sp>
      </p:grpSp>
      <p:sp>
        <p:nvSpPr>
          <p:cNvPr id="1052" name="Shape 1052"/>
          <p:cNvSpPr/>
          <p:nvPr/>
        </p:nvSpPr>
        <p:spPr>
          <a:xfrm>
            <a:off x="4447721" y="6379016"/>
            <a:ext cx="2436564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C q.receiveorder (Q)</a:t>
            </a:r>
          </a:p>
        </p:txBody>
      </p:sp>
      <p:sp>
        <p:nvSpPr>
          <p:cNvPr id="1053" name="Shape 1053"/>
          <p:cNvSpPr/>
          <p:nvPr/>
        </p:nvSpPr>
        <p:spPr>
          <a:xfrm>
            <a:off x="3172078" y="3996000"/>
            <a:ext cx="242213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000">
                <a:latin typeface="Arial" panose="020B0604020202020204" pitchFamily="34" charset="0"/>
                <a:cs typeface="Arial" panose="020B0604020202020204" pitchFamily="34" charset="0"/>
              </a:rPr>
              <a:t>P q.receiveorder (Q)</a:t>
            </a:r>
          </a:p>
        </p:txBody>
      </p:sp>
      <p:grpSp>
        <p:nvGrpSpPr>
          <p:cNvPr id="1056" name="Group 1056"/>
          <p:cNvGrpSpPr/>
          <p:nvPr/>
        </p:nvGrpSpPr>
        <p:grpSpPr>
          <a:xfrm>
            <a:off x="1549991" y="3498732"/>
            <a:ext cx="1093743" cy="1093743"/>
            <a:chOff x="0" y="0"/>
            <a:chExt cx="1093742" cy="1093742"/>
          </a:xfrm>
        </p:grpSpPr>
        <p:sp>
          <p:nvSpPr>
            <p:cNvPr id="1054" name="Shape 1054"/>
            <p:cNvSpPr/>
            <p:nvPr/>
          </p:nvSpPr>
          <p:spPr>
            <a:xfrm>
              <a:off x="0" y="0"/>
              <a:ext cx="1093743" cy="1093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55" name="Shape 1055"/>
            <p:cNvSpPr/>
            <p:nvPr/>
          </p:nvSpPr>
          <p:spPr>
            <a:xfrm>
              <a:off x="32342" y="208089"/>
              <a:ext cx="1029059" cy="677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1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1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HTTP</a:t>
              </a:r>
            </a:p>
          </p:txBody>
        </p:sp>
      </p:grpSp>
      <p:grpSp>
        <p:nvGrpSpPr>
          <p:cNvPr id="1059" name="Group 1059"/>
          <p:cNvGrpSpPr/>
          <p:nvPr/>
        </p:nvGrpSpPr>
        <p:grpSpPr>
          <a:xfrm>
            <a:off x="6599423" y="4592474"/>
            <a:ext cx="1149233" cy="1149233"/>
            <a:chOff x="0" y="0"/>
            <a:chExt cx="1149232" cy="1149232"/>
          </a:xfrm>
        </p:grpSpPr>
        <p:sp>
          <p:nvSpPr>
            <p:cNvPr id="1057" name="Shape 1057"/>
            <p:cNvSpPr/>
            <p:nvPr/>
          </p:nvSpPr>
          <p:spPr>
            <a:xfrm>
              <a:off x="0" y="0"/>
              <a:ext cx="1149233" cy="1149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58" name="Shape 1058"/>
            <p:cNvSpPr/>
            <p:nvPr/>
          </p:nvSpPr>
          <p:spPr>
            <a:xfrm>
              <a:off x="33983" y="218646"/>
              <a:ext cx="1081267" cy="711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JMS</a:t>
              </a:r>
            </a:p>
          </p:txBody>
        </p:sp>
      </p:grpSp>
      <p:grpSp>
        <p:nvGrpSpPr>
          <p:cNvPr id="1062" name="Group 1062"/>
          <p:cNvGrpSpPr/>
          <p:nvPr/>
        </p:nvGrpSpPr>
        <p:grpSpPr>
          <a:xfrm>
            <a:off x="4065989" y="4774149"/>
            <a:ext cx="2103140" cy="1528393"/>
            <a:chOff x="233009" y="-2284129"/>
            <a:chExt cx="2103138" cy="1528392"/>
          </a:xfrm>
        </p:grpSpPr>
        <p:pic>
          <p:nvPicPr>
            <p:cNvPr id="1060" name="xml.png"/>
            <p:cNvPicPr/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845360" y="-2284129"/>
              <a:ext cx="878437" cy="8635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61" name="Shape 1061"/>
            <p:cNvSpPr/>
            <p:nvPr/>
          </p:nvSpPr>
          <p:spPr>
            <a:xfrm>
              <a:off x="233009" y="-1412327"/>
              <a:ext cx="2103138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defRPr sz="1800"/>
              </a:pPr>
              <a:r>
                <a:rPr>
                  <a:solidFill>
                    <a:srgbClr val="FFFFFF"/>
                  </a:solidFill>
                  <a:latin typeface="Arial" panose="020B0604020202020204" pitchFamily="34" charset="0"/>
                  <a:ea typeface="ヒラギノ角ゴ ProN W6"/>
                  <a:cs typeface="Arial" panose="020B0604020202020204" pitchFamily="34" charset="0"/>
                  <a:sym typeface="ヒラギノ角ゴ ProN W6"/>
                </a:rPr>
                <a:t>Searchcriteria.xml</a:t>
              </a:r>
            </a:p>
            <a:p>
              <a:pPr lvl="0">
                <a:defRPr sz="1800"/>
              </a:pPr>
              <a:r>
                <a:rPr>
                  <a:solidFill>
                    <a:srgbClr val="FFFFFF"/>
                  </a:solidFill>
                  <a:latin typeface="Arial" panose="020B0604020202020204" pitchFamily="34" charset="0"/>
                  <a:ea typeface="ヒラギノ角ゴ ProN W6"/>
                  <a:cs typeface="Arial" panose="020B0604020202020204" pitchFamily="34" charset="0"/>
                  <a:sym typeface="ヒラギノ角ゴ ProN W6"/>
                </a:rPr>
                <a:t>(Searchcriteria.xsd)</a:t>
              </a:r>
            </a:p>
          </p:txBody>
        </p:sp>
      </p:grpSp>
      <p:sp>
        <p:nvSpPr>
          <p:cNvPr id="1064" name="Shape 1064"/>
          <p:cNvSpPr/>
          <p:nvPr/>
        </p:nvSpPr>
        <p:spPr>
          <a:xfrm>
            <a:off x="5507858" y="4462797"/>
            <a:ext cx="1335529" cy="3784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86" extrusionOk="0">
                <a:moveTo>
                  <a:pt x="0" y="16386"/>
                </a:moveTo>
                <a:cubicBezTo>
                  <a:pt x="8474" y="-3132"/>
                  <a:pt x="15674" y="-5214"/>
                  <a:pt x="21600" y="10141"/>
                </a:cubicBezTo>
              </a:path>
            </a:pathLst>
          </a:custGeom>
          <a:ln w="508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 lvl="0"/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Shape 1156"/>
          <p:cNvSpPr/>
          <p:nvPr/>
        </p:nvSpPr>
        <p:spPr>
          <a:xfrm>
            <a:off x="8314946" y="182228"/>
            <a:ext cx="2742739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5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500">
                <a:latin typeface="Arial" panose="020B0604020202020204" pitchFamily="34" charset="0"/>
                <a:cs typeface="Arial" panose="020B0604020202020204" pitchFamily="34" charset="0"/>
              </a:rPr>
              <a:t>C q.sendtocrm (Q)</a:t>
            </a:r>
          </a:p>
        </p:txBody>
      </p:sp>
      <p:grpSp>
        <p:nvGrpSpPr>
          <p:cNvPr id="1160" name="Group 1160"/>
          <p:cNvGrpSpPr/>
          <p:nvPr/>
        </p:nvGrpSpPr>
        <p:grpSpPr>
          <a:xfrm>
            <a:off x="2024609" y="704447"/>
            <a:ext cx="3705559" cy="2957271"/>
            <a:chOff x="0" y="0"/>
            <a:chExt cx="3705558" cy="2957270"/>
          </a:xfrm>
        </p:grpSpPr>
        <p:sp>
          <p:nvSpPr>
            <p:cNvPr id="1157" name="Shape 1157"/>
            <p:cNvSpPr/>
            <p:nvPr/>
          </p:nvSpPr>
          <p:spPr>
            <a:xfrm>
              <a:off x="0" y="0"/>
              <a:ext cx="3705559" cy="2957271"/>
            </a:xfrm>
            <a:prstGeom prst="rect">
              <a:avLst/>
            </a:prstGeom>
            <a:solidFill>
              <a:srgbClr val="0096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158" name="pasted-image.tif"/>
            <p:cNvPicPr/>
            <p:nvPr/>
          </p:nvPicPr>
          <p:blipFill>
            <a:blip r:embed="rId2">
              <a:extLst/>
            </a:blip>
            <a:srcRect t="22503" b="14966"/>
            <a:stretch>
              <a:fillRect/>
            </a:stretch>
          </p:blipFill>
          <p:spPr>
            <a:xfrm>
              <a:off x="521920" y="233521"/>
              <a:ext cx="2661718" cy="17086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159" name="Shape 1159"/>
            <p:cNvSpPr/>
            <p:nvPr/>
          </p:nvSpPr>
          <p:spPr>
            <a:xfrm>
              <a:off x="742348" y="1905849"/>
              <a:ext cx="2220863" cy="10225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Integration </a:t>
              </a:r>
            </a:p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Middleware</a:t>
              </a:r>
            </a:p>
          </p:txBody>
        </p:sp>
      </p:grpSp>
      <p:sp>
        <p:nvSpPr>
          <p:cNvPr id="1161" name="Shape 1161"/>
          <p:cNvSpPr/>
          <p:nvPr/>
        </p:nvSpPr>
        <p:spPr>
          <a:xfrm>
            <a:off x="3877388" y="193384"/>
            <a:ext cx="2725105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5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2500">
                <a:latin typeface="Arial" panose="020B0604020202020204" pitchFamily="34" charset="0"/>
                <a:cs typeface="Arial" panose="020B0604020202020204" pitchFamily="34" charset="0"/>
              </a:rPr>
              <a:t>P q.sendtocrm (Q)</a:t>
            </a:r>
          </a:p>
        </p:txBody>
      </p:sp>
      <p:grpSp>
        <p:nvGrpSpPr>
          <p:cNvPr id="1165" name="Group 1165"/>
          <p:cNvGrpSpPr/>
          <p:nvPr/>
        </p:nvGrpSpPr>
        <p:grpSpPr>
          <a:xfrm>
            <a:off x="8842928" y="213159"/>
            <a:ext cx="4096944" cy="4096944"/>
            <a:chOff x="0" y="0"/>
            <a:chExt cx="4096943" cy="4096943"/>
          </a:xfrm>
        </p:grpSpPr>
        <p:sp>
          <p:nvSpPr>
            <p:cNvPr id="1162" name="Shape 1162"/>
            <p:cNvSpPr/>
            <p:nvPr/>
          </p:nvSpPr>
          <p:spPr>
            <a:xfrm>
              <a:off x="2838150" y="988531"/>
              <a:ext cx="970017" cy="1593851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3" name="Shape 1163"/>
            <p:cNvSpPr/>
            <p:nvPr/>
          </p:nvSpPr>
          <p:spPr>
            <a:xfrm>
              <a:off x="272946" y="1196136"/>
              <a:ext cx="2093045" cy="1593851"/>
            </a:xfrm>
            <a:prstGeom prst="rect">
              <a:avLst/>
            </a:prstGeom>
            <a:solidFill>
              <a:srgbClr val="0433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 sz="19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Customer</a:t>
              </a:r>
            </a:p>
            <a:p>
              <a:pPr lvl="0">
                <a:defRPr sz="1800"/>
              </a:pPr>
              <a:r>
                <a:rPr sz="19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Relationship</a:t>
              </a:r>
            </a:p>
            <a:p>
              <a:pPr lvl="0">
                <a:defRPr sz="1800"/>
              </a:pPr>
              <a:r>
                <a:rPr sz="19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Management</a:t>
              </a:r>
            </a:p>
            <a:p>
              <a:pPr lvl="0">
                <a:defRPr sz="1800"/>
              </a:pPr>
              <a:r>
                <a:rPr sz="1900">
                  <a:solidFill>
                    <a:srgbClr val="FFFFFF"/>
                  </a:solidFill>
                  <a:latin typeface="Arial" panose="020B0604020202020204" pitchFamily="34" charset="0"/>
                  <a:ea typeface="Helvetica"/>
                  <a:cs typeface="Arial" panose="020B0604020202020204" pitchFamily="34" charset="0"/>
                  <a:sym typeface="Helvetica"/>
                </a:rPr>
                <a:t>Service</a:t>
              </a:r>
            </a:p>
          </p:txBody>
        </p:sp>
        <p:pic>
          <p:nvPicPr>
            <p:cNvPr id="1164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096944" cy="409694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168" name="Group 1168"/>
          <p:cNvGrpSpPr/>
          <p:nvPr/>
        </p:nvGrpSpPr>
        <p:grpSpPr>
          <a:xfrm>
            <a:off x="9789293" y="5125322"/>
            <a:ext cx="2102601" cy="2102600"/>
            <a:chOff x="0" y="0"/>
            <a:chExt cx="2102599" cy="2102599"/>
          </a:xfrm>
        </p:grpSpPr>
        <p:sp>
          <p:nvSpPr>
            <p:cNvPr id="1166" name="Shape 1166"/>
            <p:cNvSpPr/>
            <p:nvPr/>
          </p:nvSpPr>
          <p:spPr>
            <a:xfrm>
              <a:off x="222305" y="49806"/>
              <a:ext cx="1673567" cy="19512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8" extrusionOk="0">
                  <a:moveTo>
                    <a:pt x="0" y="3995"/>
                  </a:moveTo>
                  <a:cubicBezTo>
                    <a:pt x="971" y="2477"/>
                    <a:pt x="2519" y="1312"/>
                    <a:pt x="4362" y="675"/>
                  </a:cubicBezTo>
                  <a:cubicBezTo>
                    <a:pt x="6373" y="-19"/>
                    <a:pt x="8597" y="-39"/>
                    <a:pt x="10800" y="23"/>
                  </a:cubicBezTo>
                  <a:cubicBezTo>
                    <a:pt x="13190" y="91"/>
                    <a:pt x="15605" y="256"/>
                    <a:pt x="17735" y="1145"/>
                  </a:cubicBezTo>
                  <a:cubicBezTo>
                    <a:pt x="19318" y="1806"/>
                    <a:pt x="20661" y="2837"/>
                    <a:pt x="21600" y="4129"/>
                  </a:cubicBezTo>
                  <a:lnTo>
                    <a:pt x="21600" y="17862"/>
                  </a:lnTo>
                  <a:cubicBezTo>
                    <a:pt x="20559" y="19122"/>
                    <a:pt x="19129" y="20099"/>
                    <a:pt x="17480" y="20691"/>
                  </a:cubicBezTo>
                  <a:cubicBezTo>
                    <a:pt x="15391" y="21441"/>
                    <a:pt x="13084" y="21532"/>
                    <a:pt x="10800" y="21547"/>
                  </a:cubicBezTo>
                  <a:cubicBezTo>
                    <a:pt x="8652" y="21561"/>
                    <a:pt x="6492" y="21510"/>
                    <a:pt x="4511" y="20871"/>
                  </a:cubicBezTo>
                  <a:cubicBezTo>
                    <a:pt x="2690" y="20283"/>
                    <a:pt x="1109" y="19226"/>
                    <a:pt x="0" y="17826"/>
                  </a:cubicBezTo>
                  <a:lnTo>
                    <a:pt x="0" y="3995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167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102600" cy="2102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173" name="Group 1173"/>
          <p:cNvGrpSpPr/>
          <p:nvPr/>
        </p:nvGrpSpPr>
        <p:grpSpPr>
          <a:xfrm>
            <a:off x="74838" y="7163542"/>
            <a:ext cx="4177337" cy="2450721"/>
            <a:chOff x="-67" y="0"/>
            <a:chExt cx="4177335" cy="2450720"/>
          </a:xfrm>
        </p:grpSpPr>
        <p:sp>
          <p:nvSpPr>
            <p:cNvPr id="1169" name="Shape 1169"/>
            <p:cNvSpPr/>
            <p:nvPr/>
          </p:nvSpPr>
          <p:spPr>
            <a:xfrm>
              <a:off x="483520" y="601977"/>
              <a:ext cx="3693748" cy="1848743"/>
            </a:xfrm>
            <a:prstGeom prst="roundRect">
              <a:avLst>
                <a:gd name="adj" fmla="val 19346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Restaurant1 Order Web Service (RESTful) </a:t>
              </a:r>
            </a:p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coded)</a:t>
              </a:r>
            </a:p>
          </p:txBody>
        </p:sp>
        <p:grpSp>
          <p:nvGrpSpPr>
            <p:cNvPr id="1172" name="Group 1172"/>
            <p:cNvGrpSpPr/>
            <p:nvPr/>
          </p:nvGrpSpPr>
          <p:grpSpPr>
            <a:xfrm>
              <a:off x="-68" y="-1"/>
              <a:ext cx="1055362" cy="1054029"/>
              <a:chOff x="-67" y="0"/>
              <a:chExt cx="1055361" cy="1054027"/>
            </a:xfrm>
          </p:grpSpPr>
          <p:sp>
            <p:nvSpPr>
              <p:cNvPr id="1170" name="Shape 1170"/>
              <p:cNvSpPr/>
              <p:nvPr/>
            </p:nvSpPr>
            <p:spPr>
              <a:xfrm>
                <a:off x="142724" y="117890"/>
                <a:ext cx="843463" cy="843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1171" name="pasted-image.tif"/>
              <p:cNvPicPr/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-68" y="-1"/>
                <a:ext cx="1055362" cy="105402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1174" name="Shape 1174"/>
          <p:cNvSpPr/>
          <p:nvPr/>
        </p:nvSpPr>
        <p:spPr>
          <a:xfrm flipH="1" flipV="1">
            <a:off x="5882054" y="2261630"/>
            <a:ext cx="2960875" cy="1"/>
          </a:xfrm>
          <a:prstGeom prst="line">
            <a:avLst/>
          </a:prstGeom>
          <a:ln w="635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5" name="Shape 1175"/>
          <p:cNvSpPr/>
          <p:nvPr/>
        </p:nvSpPr>
        <p:spPr>
          <a:xfrm flipV="1">
            <a:off x="10833229" y="3948704"/>
            <a:ext cx="1" cy="1176564"/>
          </a:xfrm>
          <a:prstGeom prst="line">
            <a:avLst/>
          </a:prstGeom>
          <a:ln w="635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6" name="Shape 1176"/>
          <p:cNvSpPr/>
          <p:nvPr/>
        </p:nvSpPr>
        <p:spPr>
          <a:xfrm flipH="1">
            <a:off x="1165775" y="3948269"/>
            <a:ext cx="1995530" cy="3279653"/>
          </a:xfrm>
          <a:prstGeom prst="line">
            <a:avLst/>
          </a:prstGeom>
          <a:ln w="635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7" name="Shape 1177"/>
          <p:cNvSpPr/>
          <p:nvPr/>
        </p:nvSpPr>
        <p:spPr>
          <a:xfrm>
            <a:off x="4349159" y="3948704"/>
            <a:ext cx="381937" cy="3148110"/>
          </a:xfrm>
          <a:prstGeom prst="line">
            <a:avLst/>
          </a:prstGeom>
          <a:ln w="635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8" name="Shape 1178"/>
          <p:cNvSpPr/>
          <p:nvPr/>
        </p:nvSpPr>
        <p:spPr>
          <a:xfrm>
            <a:off x="5770330" y="3873496"/>
            <a:ext cx="2974266" cy="3223318"/>
          </a:xfrm>
          <a:prstGeom prst="line">
            <a:avLst/>
          </a:prstGeom>
          <a:ln w="635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9" name="Shape 1179"/>
          <p:cNvSpPr/>
          <p:nvPr/>
        </p:nvSpPr>
        <p:spPr>
          <a:xfrm>
            <a:off x="8987814" y="5071050"/>
            <a:ext cx="673261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400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</a:p>
        </p:txBody>
      </p:sp>
      <p:sp>
        <p:nvSpPr>
          <p:cNvPr id="1180" name="Shape 1180"/>
          <p:cNvSpPr/>
          <p:nvPr/>
        </p:nvSpPr>
        <p:spPr>
          <a:xfrm>
            <a:off x="8842928" y="6322766"/>
            <a:ext cx="673261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4000"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</a:p>
        </p:txBody>
      </p:sp>
      <p:grpSp>
        <p:nvGrpSpPr>
          <p:cNvPr id="1185" name="Group 1185"/>
          <p:cNvGrpSpPr/>
          <p:nvPr/>
        </p:nvGrpSpPr>
        <p:grpSpPr>
          <a:xfrm>
            <a:off x="4462209" y="7163542"/>
            <a:ext cx="4177336" cy="2450721"/>
            <a:chOff x="-67" y="0"/>
            <a:chExt cx="4177335" cy="2450720"/>
          </a:xfrm>
        </p:grpSpPr>
        <p:sp>
          <p:nvSpPr>
            <p:cNvPr id="1181" name="Shape 1181"/>
            <p:cNvSpPr/>
            <p:nvPr/>
          </p:nvSpPr>
          <p:spPr>
            <a:xfrm>
              <a:off x="483520" y="601977"/>
              <a:ext cx="3693748" cy="1848743"/>
            </a:xfrm>
            <a:prstGeom prst="roundRect">
              <a:avLst>
                <a:gd name="adj" fmla="val 19346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Restaurant2 Order Web Service (RESTful) </a:t>
              </a:r>
            </a:p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coded)</a:t>
              </a:r>
            </a:p>
          </p:txBody>
        </p:sp>
        <p:grpSp>
          <p:nvGrpSpPr>
            <p:cNvPr id="1184" name="Group 1184"/>
            <p:cNvGrpSpPr/>
            <p:nvPr/>
          </p:nvGrpSpPr>
          <p:grpSpPr>
            <a:xfrm>
              <a:off x="-68" y="-1"/>
              <a:ext cx="1055362" cy="1054029"/>
              <a:chOff x="-67" y="0"/>
              <a:chExt cx="1055361" cy="1054027"/>
            </a:xfrm>
          </p:grpSpPr>
          <p:sp>
            <p:nvSpPr>
              <p:cNvPr id="1182" name="Shape 1182"/>
              <p:cNvSpPr/>
              <p:nvPr/>
            </p:nvSpPr>
            <p:spPr>
              <a:xfrm>
                <a:off x="142724" y="117890"/>
                <a:ext cx="843463" cy="843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1183" name="pasted-image.tif"/>
              <p:cNvPicPr/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-68" y="-1"/>
                <a:ext cx="1055362" cy="105402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1190" name="Group 1190"/>
          <p:cNvGrpSpPr/>
          <p:nvPr/>
        </p:nvGrpSpPr>
        <p:grpSpPr>
          <a:xfrm>
            <a:off x="8744527" y="7198526"/>
            <a:ext cx="4177337" cy="2450721"/>
            <a:chOff x="-67" y="0"/>
            <a:chExt cx="4177335" cy="2450720"/>
          </a:xfrm>
        </p:grpSpPr>
        <p:sp>
          <p:nvSpPr>
            <p:cNvPr id="1186" name="Shape 1186"/>
            <p:cNvSpPr/>
            <p:nvPr/>
          </p:nvSpPr>
          <p:spPr>
            <a:xfrm>
              <a:off x="483520" y="601977"/>
              <a:ext cx="3693748" cy="1848743"/>
            </a:xfrm>
            <a:prstGeom prst="roundRect">
              <a:avLst>
                <a:gd name="adj" fmla="val 19346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Restaurant3 Order Web Service (RESTful) </a:t>
              </a:r>
            </a:p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coded)</a:t>
              </a:r>
            </a:p>
          </p:txBody>
        </p:sp>
        <p:grpSp>
          <p:nvGrpSpPr>
            <p:cNvPr id="1189" name="Group 1189"/>
            <p:cNvGrpSpPr/>
            <p:nvPr/>
          </p:nvGrpSpPr>
          <p:grpSpPr>
            <a:xfrm>
              <a:off x="-68" y="-1"/>
              <a:ext cx="1055362" cy="1054029"/>
              <a:chOff x="-67" y="0"/>
              <a:chExt cx="1055361" cy="1054027"/>
            </a:xfrm>
          </p:grpSpPr>
          <p:sp>
            <p:nvSpPr>
              <p:cNvPr id="1187" name="Shape 1187"/>
              <p:cNvSpPr/>
              <p:nvPr/>
            </p:nvSpPr>
            <p:spPr>
              <a:xfrm>
                <a:off x="142724" y="117890"/>
                <a:ext cx="843463" cy="843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1188" name="pasted-image.tif"/>
              <p:cNvPicPr/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-68" y="-1"/>
                <a:ext cx="1055362" cy="105402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1193" name="Group 1193"/>
          <p:cNvGrpSpPr/>
          <p:nvPr/>
        </p:nvGrpSpPr>
        <p:grpSpPr>
          <a:xfrm>
            <a:off x="4036634" y="5041224"/>
            <a:ext cx="1093743" cy="1093743"/>
            <a:chOff x="0" y="0"/>
            <a:chExt cx="1093742" cy="1093742"/>
          </a:xfrm>
        </p:grpSpPr>
        <p:sp>
          <p:nvSpPr>
            <p:cNvPr id="1191" name="Shape 1191"/>
            <p:cNvSpPr/>
            <p:nvPr/>
          </p:nvSpPr>
          <p:spPr>
            <a:xfrm>
              <a:off x="0" y="0"/>
              <a:ext cx="1093743" cy="1093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92" name="Shape 1192"/>
            <p:cNvSpPr/>
            <p:nvPr/>
          </p:nvSpPr>
          <p:spPr>
            <a:xfrm>
              <a:off x="32342" y="208089"/>
              <a:ext cx="1029059" cy="677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1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1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HTTP</a:t>
              </a:r>
            </a:p>
          </p:txBody>
        </p:sp>
      </p:grpSp>
      <p:grpSp>
        <p:nvGrpSpPr>
          <p:cNvPr id="1196" name="Group 1196"/>
          <p:cNvGrpSpPr/>
          <p:nvPr/>
        </p:nvGrpSpPr>
        <p:grpSpPr>
          <a:xfrm>
            <a:off x="1710632" y="5041224"/>
            <a:ext cx="1093743" cy="1093743"/>
            <a:chOff x="0" y="0"/>
            <a:chExt cx="1093742" cy="1093742"/>
          </a:xfrm>
        </p:grpSpPr>
        <p:sp>
          <p:nvSpPr>
            <p:cNvPr id="1194" name="Shape 1194"/>
            <p:cNvSpPr/>
            <p:nvPr/>
          </p:nvSpPr>
          <p:spPr>
            <a:xfrm>
              <a:off x="0" y="0"/>
              <a:ext cx="1093743" cy="1093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95" name="Shape 1195"/>
            <p:cNvSpPr/>
            <p:nvPr/>
          </p:nvSpPr>
          <p:spPr>
            <a:xfrm>
              <a:off x="32342" y="208089"/>
              <a:ext cx="1029059" cy="677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1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1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HTTP</a:t>
              </a:r>
            </a:p>
          </p:txBody>
        </p:sp>
      </p:grpSp>
      <p:grpSp>
        <p:nvGrpSpPr>
          <p:cNvPr id="1199" name="Group 1199"/>
          <p:cNvGrpSpPr/>
          <p:nvPr/>
        </p:nvGrpSpPr>
        <p:grpSpPr>
          <a:xfrm>
            <a:off x="6761104" y="5041224"/>
            <a:ext cx="1093743" cy="1093743"/>
            <a:chOff x="0" y="0"/>
            <a:chExt cx="1093742" cy="1093742"/>
          </a:xfrm>
        </p:grpSpPr>
        <p:sp>
          <p:nvSpPr>
            <p:cNvPr id="1197" name="Shape 1197"/>
            <p:cNvSpPr/>
            <p:nvPr/>
          </p:nvSpPr>
          <p:spPr>
            <a:xfrm>
              <a:off x="0" y="0"/>
              <a:ext cx="1093743" cy="1093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98" name="Shape 1198"/>
            <p:cNvSpPr/>
            <p:nvPr/>
          </p:nvSpPr>
          <p:spPr>
            <a:xfrm>
              <a:off x="32342" y="208089"/>
              <a:ext cx="1029059" cy="677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1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1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HTTP</a:t>
              </a:r>
            </a:p>
          </p:txBody>
        </p:sp>
      </p:grpSp>
      <p:grpSp>
        <p:nvGrpSpPr>
          <p:cNvPr id="1202" name="Group 1202"/>
          <p:cNvGrpSpPr/>
          <p:nvPr/>
        </p:nvGrpSpPr>
        <p:grpSpPr>
          <a:xfrm>
            <a:off x="6714092" y="1714759"/>
            <a:ext cx="1093743" cy="1093743"/>
            <a:chOff x="0" y="0"/>
            <a:chExt cx="1093742" cy="1093742"/>
          </a:xfrm>
        </p:grpSpPr>
        <p:sp>
          <p:nvSpPr>
            <p:cNvPr id="1200" name="Shape 1200"/>
            <p:cNvSpPr/>
            <p:nvPr/>
          </p:nvSpPr>
          <p:spPr>
            <a:xfrm>
              <a:off x="0" y="0"/>
              <a:ext cx="1093743" cy="1093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01" name="Shape 1201"/>
            <p:cNvSpPr/>
            <p:nvPr/>
          </p:nvSpPr>
          <p:spPr>
            <a:xfrm>
              <a:off x="32342" y="208089"/>
              <a:ext cx="1029059" cy="677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1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1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JMS</a:t>
              </a:r>
            </a:p>
          </p:txBody>
        </p:sp>
      </p:grpSp>
      <p:sp>
        <p:nvSpPr>
          <p:cNvPr id="1203" name="Shape 1203"/>
          <p:cNvSpPr/>
          <p:nvPr/>
        </p:nvSpPr>
        <p:spPr>
          <a:xfrm>
            <a:off x="10962770" y="4217281"/>
            <a:ext cx="1106072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JDBC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8" name="Group 1298"/>
          <p:cNvGrpSpPr/>
          <p:nvPr/>
        </p:nvGrpSpPr>
        <p:grpSpPr>
          <a:xfrm>
            <a:off x="8235353" y="614651"/>
            <a:ext cx="3705559" cy="2957271"/>
            <a:chOff x="0" y="0"/>
            <a:chExt cx="3705558" cy="2957270"/>
          </a:xfrm>
        </p:grpSpPr>
        <p:sp>
          <p:nvSpPr>
            <p:cNvPr id="1295" name="Shape 1295"/>
            <p:cNvSpPr/>
            <p:nvPr/>
          </p:nvSpPr>
          <p:spPr>
            <a:xfrm>
              <a:off x="0" y="0"/>
              <a:ext cx="3705559" cy="2957271"/>
            </a:xfrm>
            <a:prstGeom prst="rect">
              <a:avLst/>
            </a:prstGeom>
            <a:solidFill>
              <a:srgbClr val="0096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96" name="pasted-image.tif"/>
            <p:cNvPicPr/>
            <p:nvPr/>
          </p:nvPicPr>
          <p:blipFill>
            <a:blip r:embed="rId2">
              <a:extLst/>
            </a:blip>
            <a:srcRect t="22503" b="14966"/>
            <a:stretch>
              <a:fillRect/>
            </a:stretch>
          </p:blipFill>
          <p:spPr>
            <a:xfrm>
              <a:off x="521920" y="233521"/>
              <a:ext cx="2661718" cy="17086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7" name="Shape 1297"/>
            <p:cNvSpPr/>
            <p:nvPr/>
          </p:nvSpPr>
          <p:spPr>
            <a:xfrm>
              <a:off x="742348" y="1905849"/>
              <a:ext cx="2220863" cy="10225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Integration </a:t>
              </a:r>
            </a:p>
            <a:p>
              <a:pPr lvl="0">
                <a:defRPr sz="1800"/>
              </a:pPr>
              <a:r>
                <a:rPr sz="2300">
                  <a:solidFill>
                    <a:srgbClr val="FFFFFF"/>
                  </a:solidFill>
                  <a:latin typeface="Arial" panose="020B0604020202020204" pitchFamily="34" charset="0"/>
                  <a:ea typeface="ヒラギノ角ゴ ProN W3"/>
                  <a:cs typeface="Arial" panose="020B0604020202020204" pitchFamily="34" charset="0"/>
                  <a:sym typeface="ヒラギノ角ゴ ProN W3"/>
                </a:rPr>
                <a:t>Middleware</a:t>
              </a:r>
            </a:p>
          </p:txBody>
        </p:sp>
      </p:grpSp>
      <p:pic>
        <p:nvPicPr>
          <p:cNvPr id="1299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43798" y="6867636"/>
            <a:ext cx="2760862" cy="264082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02" name="Group 1302"/>
          <p:cNvGrpSpPr/>
          <p:nvPr/>
        </p:nvGrpSpPr>
        <p:grpSpPr>
          <a:xfrm>
            <a:off x="1732247" y="4206132"/>
            <a:ext cx="2993043" cy="2392868"/>
            <a:chOff x="-55" y="0"/>
            <a:chExt cx="2993042" cy="2392867"/>
          </a:xfrm>
        </p:grpSpPr>
        <p:sp>
          <p:nvSpPr>
            <p:cNvPr id="1300" name="Shape 1300"/>
            <p:cNvSpPr/>
            <p:nvPr/>
          </p:nvSpPr>
          <p:spPr>
            <a:xfrm>
              <a:off x="358521" y="630377"/>
              <a:ext cx="2634466" cy="1762491"/>
            </a:xfrm>
            <a:prstGeom prst="roundRect">
              <a:avLst>
                <a:gd name="adj" fmla="val 22057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SMS </a:t>
              </a:r>
            </a:p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Web Service</a:t>
              </a:r>
            </a:p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(RESTful)</a:t>
              </a:r>
            </a:p>
          </p:txBody>
        </p:sp>
        <p:pic>
          <p:nvPicPr>
            <p:cNvPr id="1301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56" y="0"/>
              <a:ext cx="1170444" cy="11826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305" name="Group 1305"/>
          <p:cNvGrpSpPr/>
          <p:nvPr/>
        </p:nvGrpSpPr>
        <p:grpSpPr>
          <a:xfrm>
            <a:off x="529228" y="614651"/>
            <a:ext cx="4466203" cy="2640866"/>
            <a:chOff x="0" y="0"/>
            <a:chExt cx="4466201" cy="2640865"/>
          </a:xfrm>
        </p:grpSpPr>
        <p:sp>
          <p:nvSpPr>
            <p:cNvPr id="1303" name="Shape 1303"/>
            <p:cNvSpPr/>
            <p:nvPr/>
          </p:nvSpPr>
          <p:spPr>
            <a:xfrm>
              <a:off x="731353" y="586236"/>
              <a:ext cx="3734849" cy="2054630"/>
            </a:xfrm>
            <a:prstGeom prst="roundRect">
              <a:avLst>
                <a:gd name="adj" fmla="val 17601"/>
              </a:avLst>
            </a:prstGeom>
            <a:solidFill>
              <a:srgbClr val="FFFFFF"/>
            </a:solidFill>
            <a:ln w="508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Direction &amp; Time </a:t>
              </a:r>
            </a:p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Web Service</a:t>
              </a:r>
            </a:p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(RESTful)</a:t>
              </a:r>
            </a:p>
            <a:p>
              <a:pPr lvl="0">
                <a:defRPr sz="1800"/>
              </a:pPr>
              <a:r>
                <a:rPr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(Source: Google API)</a:t>
              </a:r>
            </a:p>
          </p:txBody>
        </p:sp>
        <p:pic>
          <p:nvPicPr>
            <p:cNvPr id="1304" name="pasted-image.png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1353870" cy="13538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06" name="Shape 1306"/>
          <p:cNvSpPr/>
          <p:nvPr/>
        </p:nvSpPr>
        <p:spPr>
          <a:xfrm flipH="1">
            <a:off x="4997117" y="3557619"/>
            <a:ext cx="2992988" cy="2043082"/>
          </a:xfrm>
          <a:prstGeom prst="line">
            <a:avLst/>
          </a:prstGeom>
          <a:ln w="635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7" name="Shape 1307"/>
          <p:cNvSpPr/>
          <p:nvPr/>
        </p:nvSpPr>
        <p:spPr>
          <a:xfrm flipH="1">
            <a:off x="7980475" y="3741143"/>
            <a:ext cx="849469" cy="3126494"/>
          </a:xfrm>
          <a:prstGeom prst="line">
            <a:avLst/>
          </a:prstGeom>
          <a:ln w="635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8" name="Shape 1308"/>
          <p:cNvSpPr/>
          <p:nvPr/>
        </p:nvSpPr>
        <p:spPr>
          <a:xfrm flipH="1" flipV="1">
            <a:off x="4769005" y="6598999"/>
            <a:ext cx="1733395" cy="1306707"/>
          </a:xfrm>
          <a:prstGeom prst="line">
            <a:avLst/>
          </a:prstGeom>
          <a:ln w="63500">
            <a:solidFill/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9" name="Shape 1309"/>
          <p:cNvSpPr/>
          <p:nvPr/>
        </p:nvSpPr>
        <p:spPr>
          <a:xfrm flipH="1" flipV="1">
            <a:off x="5177547" y="2177106"/>
            <a:ext cx="2649706" cy="1"/>
          </a:xfrm>
          <a:prstGeom prst="line">
            <a:avLst/>
          </a:prstGeom>
          <a:ln w="63500">
            <a:solidFill/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0" name="Shape 1310"/>
          <p:cNvSpPr/>
          <p:nvPr/>
        </p:nvSpPr>
        <p:spPr>
          <a:xfrm>
            <a:off x="5218106" y="3924004"/>
            <a:ext cx="528991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</a:p>
        </p:txBody>
      </p:sp>
      <p:sp>
        <p:nvSpPr>
          <p:cNvPr id="1311" name="Shape 1311"/>
          <p:cNvSpPr/>
          <p:nvPr/>
        </p:nvSpPr>
        <p:spPr>
          <a:xfrm>
            <a:off x="9225919" y="5559872"/>
            <a:ext cx="528991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14</a:t>
            </a:r>
          </a:p>
        </p:txBody>
      </p:sp>
      <p:sp>
        <p:nvSpPr>
          <p:cNvPr id="1312" name="Shape 1312"/>
          <p:cNvSpPr/>
          <p:nvPr/>
        </p:nvSpPr>
        <p:spPr>
          <a:xfrm>
            <a:off x="6165189" y="967156"/>
            <a:ext cx="528991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/>
            </a:pPr>
            <a:r>
              <a:rPr sz="3000"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</a:p>
        </p:txBody>
      </p:sp>
      <p:grpSp>
        <p:nvGrpSpPr>
          <p:cNvPr id="1315" name="Group 1315"/>
          <p:cNvGrpSpPr/>
          <p:nvPr/>
        </p:nvGrpSpPr>
        <p:grpSpPr>
          <a:xfrm>
            <a:off x="5946740" y="4040270"/>
            <a:ext cx="1093743" cy="1093743"/>
            <a:chOff x="0" y="0"/>
            <a:chExt cx="1093742" cy="1093742"/>
          </a:xfrm>
        </p:grpSpPr>
        <p:sp>
          <p:nvSpPr>
            <p:cNvPr id="1313" name="Shape 1313"/>
            <p:cNvSpPr/>
            <p:nvPr/>
          </p:nvSpPr>
          <p:spPr>
            <a:xfrm>
              <a:off x="0" y="0"/>
              <a:ext cx="1093743" cy="1093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14" name="Shape 1314"/>
            <p:cNvSpPr/>
            <p:nvPr/>
          </p:nvSpPr>
          <p:spPr>
            <a:xfrm>
              <a:off x="32342" y="208089"/>
              <a:ext cx="1029059" cy="677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1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1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HTTP</a:t>
              </a:r>
            </a:p>
          </p:txBody>
        </p:sp>
      </p:grpSp>
      <p:grpSp>
        <p:nvGrpSpPr>
          <p:cNvPr id="1318" name="Group 1318"/>
          <p:cNvGrpSpPr/>
          <p:nvPr/>
        </p:nvGrpSpPr>
        <p:grpSpPr>
          <a:xfrm>
            <a:off x="4997117" y="6692804"/>
            <a:ext cx="1093744" cy="1093743"/>
            <a:chOff x="0" y="0"/>
            <a:chExt cx="1093742" cy="1093742"/>
          </a:xfrm>
        </p:grpSpPr>
        <p:sp>
          <p:nvSpPr>
            <p:cNvPr id="1316" name="Shape 1316"/>
            <p:cNvSpPr/>
            <p:nvPr/>
          </p:nvSpPr>
          <p:spPr>
            <a:xfrm>
              <a:off x="0" y="0"/>
              <a:ext cx="1093743" cy="1093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17" name="Shape 1317"/>
            <p:cNvSpPr/>
            <p:nvPr/>
          </p:nvSpPr>
          <p:spPr>
            <a:xfrm>
              <a:off x="32342" y="208089"/>
              <a:ext cx="1029059" cy="677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1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1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SMS</a:t>
              </a:r>
            </a:p>
          </p:txBody>
        </p:sp>
      </p:grpSp>
      <p:grpSp>
        <p:nvGrpSpPr>
          <p:cNvPr id="1321" name="Group 1321"/>
          <p:cNvGrpSpPr/>
          <p:nvPr/>
        </p:nvGrpSpPr>
        <p:grpSpPr>
          <a:xfrm>
            <a:off x="7724229" y="4806408"/>
            <a:ext cx="1332317" cy="1332318"/>
            <a:chOff x="0" y="0"/>
            <a:chExt cx="1332316" cy="1332316"/>
          </a:xfrm>
        </p:grpSpPr>
        <p:sp>
          <p:nvSpPr>
            <p:cNvPr id="1319" name="Shape 1319"/>
            <p:cNvSpPr/>
            <p:nvPr/>
          </p:nvSpPr>
          <p:spPr>
            <a:xfrm>
              <a:off x="0" y="0"/>
              <a:ext cx="1332317" cy="1332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0" name="Shape 1320"/>
            <p:cNvSpPr/>
            <p:nvPr/>
          </p:nvSpPr>
          <p:spPr>
            <a:xfrm>
              <a:off x="39396" y="253479"/>
              <a:ext cx="1253524" cy="8253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1800"/>
              </a:pPr>
              <a:r>
                <a:rPr sz="2100">
                  <a:solidFill>
                    <a:srgbClr val="FFFFFF"/>
                  </a:solidFill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SMTP</a:t>
              </a:r>
            </a:p>
            <a:p>
              <a:pPr lvl="0">
                <a:defRPr sz="1800"/>
              </a:pPr>
              <a:r>
                <a:rPr sz="1200">
                  <a:solidFill>
                    <a:srgbClr val="FFFFFF"/>
                  </a:solidFill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(Email</a:t>
              </a:r>
              <a:r>
                <a:rPr sz="1100">
                  <a:solidFill>
                    <a:srgbClr val="FFFFFF"/>
                  </a:solidFill>
                  <a:latin typeface="Arial" panose="020B0604020202020204" pitchFamily="34" charset="0"/>
                  <a:ea typeface="ヒラギノ角ゴ StdN W8"/>
                  <a:cs typeface="Arial" panose="020B0604020202020204" pitchFamily="34" charset="0"/>
                  <a:sym typeface="ヒラギノ角ゴ StdN W8"/>
                </a:rPr>
                <a:t>)</a:t>
              </a:r>
            </a:p>
          </p:txBody>
        </p:sp>
      </p:grpSp>
      <p:grpSp>
        <p:nvGrpSpPr>
          <p:cNvPr id="1324" name="Group 1324"/>
          <p:cNvGrpSpPr/>
          <p:nvPr/>
        </p:nvGrpSpPr>
        <p:grpSpPr>
          <a:xfrm>
            <a:off x="5946740" y="1630235"/>
            <a:ext cx="1093743" cy="1093743"/>
            <a:chOff x="0" y="0"/>
            <a:chExt cx="1093742" cy="1093742"/>
          </a:xfrm>
        </p:grpSpPr>
        <p:sp>
          <p:nvSpPr>
            <p:cNvPr id="1322" name="Shape 1322"/>
            <p:cNvSpPr/>
            <p:nvPr/>
          </p:nvSpPr>
          <p:spPr>
            <a:xfrm>
              <a:off x="0" y="0"/>
              <a:ext cx="1093743" cy="1093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Adobe 고딕 Std B"/>
                  <a:ea typeface="Adobe 고딕 Std B"/>
                  <a:cs typeface="Adobe 고딕 Std B"/>
                  <a:sym typeface="Adobe 고딕 Std B"/>
                </a:defRPr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3" name="Shape 1323"/>
            <p:cNvSpPr/>
            <p:nvPr/>
          </p:nvSpPr>
          <p:spPr>
            <a:xfrm>
              <a:off x="32342" y="208089"/>
              <a:ext cx="1029059" cy="677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100">
                  <a:solidFill>
                    <a:srgbClr val="FFFFFF"/>
                  </a:solidFill>
                  <a:latin typeface="ヒラギノ角ゴ StdN W8"/>
                  <a:ea typeface="ヒラギノ角ゴ StdN W8"/>
                  <a:cs typeface="ヒラギノ角ゴ StdN W8"/>
                  <a:sym typeface="ヒラギノ角ゴ StdN W8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1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HTTP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9" name="Group 1329"/>
          <p:cNvGrpSpPr/>
          <p:nvPr/>
        </p:nvGrpSpPr>
        <p:grpSpPr>
          <a:xfrm>
            <a:off x="567444" y="3543299"/>
            <a:ext cx="3267473" cy="2866860"/>
            <a:chOff x="0" y="0"/>
            <a:chExt cx="3267471" cy="2866858"/>
          </a:xfrm>
        </p:grpSpPr>
        <p:pic>
          <p:nvPicPr>
            <p:cNvPr id="1326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67472" cy="2866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27" name="Shape 1327"/>
            <p:cNvSpPr/>
            <p:nvPr/>
          </p:nvSpPr>
          <p:spPr>
            <a:xfrm>
              <a:off x="257537" y="226896"/>
              <a:ext cx="772359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8" name="Shape 1328"/>
            <p:cNvSpPr/>
            <p:nvPr/>
          </p:nvSpPr>
          <p:spPr>
            <a:xfrm flipH="1">
              <a:off x="2226396" y="232305"/>
              <a:ext cx="772358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30" name="Shape 1330"/>
          <p:cNvSpPr/>
          <p:nvPr/>
        </p:nvSpPr>
        <p:spPr>
          <a:xfrm>
            <a:off x="5696671" y="4463744"/>
            <a:ext cx="587179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Beyond the Lab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5" name="Group 1335"/>
          <p:cNvGrpSpPr/>
          <p:nvPr/>
        </p:nvGrpSpPr>
        <p:grpSpPr>
          <a:xfrm>
            <a:off x="308638" y="215445"/>
            <a:ext cx="1283891" cy="1126423"/>
            <a:chOff x="0" y="0"/>
            <a:chExt cx="1283890" cy="1126421"/>
          </a:xfrm>
        </p:grpSpPr>
        <p:pic>
          <p:nvPicPr>
            <p:cNvPr id="1332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83891" cy="1126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33" name="Shape 1333"/>
            <p:cNvSpPr/>
            <p:nvPr/>
          </p:nvSpPr>
          <p:spPr>
            <a:xfrm>
              <a:off x="101187" y="89148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4" name="Shape 1334"/>
            <p:cNvSpPr/>
            <p:nvPr/>
          </p:nvSpPr>
          <p:spPr>
            <a:xfrm flipH="1">
              <a:off x="874759" y="91273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36" name="Shape 1336"/>
          <p:cNvSpPr/>
          <p:nvPr/>
        </p:nvSpPr>
        <p:spPr>
          <a:xfrm>
            <a:off x="3566501" y="397065"/>
            <a:ext cx="587179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Beyond the Lab</a:t>
            </a:r>
          </a:p>
        </p:txBody>
      </p:sp>
      <p:grpSp>
        <p:nvGrpSpPr>
          <p:cNvPr id="1339" name="Group 1339"/>
          <p:cNvGrpSpPr/>
          <p:nvPr/>
        </p:nvGrpSpPr>
        <p:grpSpPr>
          <a:xfrm>
            <a:off x="1549164" y="2372277"/>
            <a:ext cx="3145400" cy="2456321"/>
            <a:chOff x="0" y="0"/>
            <a:chExt cx="3145399" cy="2456319"/>
          </a:xfrm>
        </p:grpSpPr>
        <p:pic>
          <p:nvPicPr>
            <p:cNvPr id="1337" name="pasted-image.pn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766050" y="0"/>
              <a:ext cx="1613298" cy="16132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38" name="Shape 1338"/>
            <p:cNvSpPr/>
            <p:nvPr/>
          </p:nvSpPr>
          <p:spPr>
            <a:xfrm>
              <a:off x="0" y="1969006"/>
              <a:ext cx="3145399" cy="4873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500">
                  <a:solidFill>
                    <a:srgbClr val="FFFFFF"/>
                  </a:solidFill>
                  <a:latin typeface="ヒラギノ角ゴ ProN W6"/>
                  <a:ea typeface="ヒラギノ角ゴ ProN W6"/>
                  <a:cs typeface="ヒラギノ角ゴ ProN W6"/>
                  <a:sym typeface="ヒラギノ角ゴ ProN W6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Google Map</a:t>
              </a:r>
            </a:p>
          </p:txBody>
        </p:sp>
      </p:grpSp>
      <p:grpSp>
        <p:nvGrpSpPr>
          <p:cNvPr id="1342" name="Group 1342"/>
          <p:cNvGrpSpPr/>
          <p:nvPr/>
        </p:nvGrpSpPr>
        <p:grpSpPr>
          <a:xfrm>
            <a:off x="4966988" y="4797661"/>
            <a:ext cx="3145400" cy="1447331"/>
            <a:chOff x="26423" y="-3"/>
            <a:chExt cx="3145399" cy="1447330"/>
          </a:xfrm>
        </p:grpSpPr>
        <p:pic>
          <p:nvPicPr>
            <p:cNvPr id="1340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429721" y="-3"/>
              <a:ext cx="2318490" cy="6461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41" name="Shape 1341"/>
            <p:cNvSpPr/>
            <p:nvPr/>
          </p:nvSpPr>
          <p:spPr>
            <a:xfrm>
              <a:off x="26423" y="960014"/>
              <a:ext cx="3145399" cy="4873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500">
                  <a:solidFill>
                    <a:srgbClr val="FFFFFF"/>
                  </a:solidFill>
                  <a:latin typeface="ヒラギノ角ゴ ProN W6"/>
                  <a:ea typeface="ヒラギノ角ゴ ProN W6"/>
                  <a:cs typeface="ヒラギノ角ゴ ProN W6"/>
                  <a:sym typeface="ヒラギノ角ゴ ProN W6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PayPal</a:t>
              </a:r>
            </a:p>
          </p:txBody>
        </p:sp>
      </p:grpSp>
      <p:grpSp>
        <p:nvGrpSpPr>
          <p:cNvPr id="1345" name="Group 1345"/>
          <p:cNvGrpSpPr/>
          <p:nvPr/>
        </p:nvGrpSpPr>
        <p:grpSpPr>
          <a:xfrm>
            <a:off x="4966987" y="7558964"/>
            <a:ext cx="3145401" cy="2012825"/>
            <a:chOff x="0" y="474169"/>
            <a:chExt cx="3145399" cy="2012823"/>
          </a:xfrm>
        </p:grpSpPr>
        <p:pic>
          <p:nvPicPr>
            <p:cNvPr id="1343" name="pasted-image.tif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979539" y="474169"/>
              <a:ext cx="1186320" cy="11985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44" name="Shape 1344"/>
            <p:cNvSpPr/>
            <p:nvPr/>
          </p:nvSpPr>
          <p:spPr>
            <a:xfrm>
              <a:off x="0" y="1999679"/>
              <a:ext cx="3145399" cy="4873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500">
                  <a:solidFill>
                    <a:srgbClr val="FFFFFF"/>
                  </a:solidFill>
                  <a:latin typeface="ヒラギノ角ゴ ProN W6"/>
                  <a:ea typeface="ヒラギノ角ゴ ProN W6"/>
                  <a:cs typeface="ヒラギノ角ゴ ProN W6"/>
                  <a:sym typeface="ヒラギノ角ゴ ProN W6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SMS</a:t>
              </a:r>
            </a:p>
          </p:txBody>
        </p:sp>
      </p:grpSp>
      <p:grpSp>
        <p:nvGrpSpPr>
          <p:cNvPr id="1350" name="Group 1350"/>
          <p:cNvGrpSpPr/>
          <p:nvPr/>
        </p:nvGrpSpPr>
        <p:grpSpPr>
          <a:xfrm>
            <a:off x="1123213" y="5489344"/>
            <a:ext cx="4657277" cy="2633638"/>
            <a:chOff x="0" y="0"/>
            <a:chExt cx="4657276" cy="2633636"/>
          </a:xfrm>
        </p:grpSpPr>
        <p:sp>
          <p:nvSpPr>
            <p:cNvPr id="1346" name="Shape 1346"/>
            <p:cNvSpPr/>
            <p:nvPr/>
          </p:nvSpPr>
          <p:spPr>
            <a:xfrm>
              <a:off x="0" y="2146323"/>
              <a:ext cx="4657276" cy="4873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500">
                  <a:solidFill>
                    <a:srgbClr val="FFFFFF"/>
                  </a:solidFill>
                  <a:latin typeface="ヒラギノ角ゴ ProN W6"/>
                  <a:ea typeface="ヒラギノ角ゴ ProN W6"/>
                  <a:cs typeface="ヒラギノ角ゴ ProN W6"/>
                  <a:sym typeface="ヒラギノ角ゴ ProN W6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Secure Network</a:t>
              </a:r>
            </a:p>
          </p:txBody>
        </p:sp>
        <p:grpSp>
          <p:nvGrpSpPr>
            <p:cNvPr id="1349" name="Group 1349"/>
            <p:cNvGrpSpPr/>
            <p:nvPr/>
          </p:nvGrpSpPr>
          <p:grpSpPr>
            <a:xfrm>
              <a:off x="1563119" y="0"/>
              <a:ext cx="1531037" cy="1906585"/>
              <a:chOff x="0" y="0"/>
              <a:chExt cx="1531035" cy="1906584"/>
            </a:xfrm>
          </p:grpSpPr>
          <p:sp>
            <p:nvSpPr>
              <p:cNvPr id="1347" name="Shape 1347"/>
              <p:cNvSpPr/>
              <p:nvPr/>
            </p:nvSpPr>
            <p:spPr>
              <a:xfrm>
                <a:off x="226440" y="0"/>
                <a:ext cx="1078155" cy="15349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22" h="21380" extrusionOk="0">
                    <a:moveTo>
                      <a:pt x="30" y="21286"/>
                    </a:moveTo>
                    <a:lnTo>
                      <a:pt x="30" y="8024"/>
                    </a:lnTo>
                    <a:cubicBezTo>
                      <a:pt x="-410" y="3845"/>
                      <a:pt x="4009" y="225"/>
                      <a:pt x="9813" y="10"/>
                    </a:cubicBezTo>
                    <a:cubicBezTo>
                      <a:pt x="16058" y="-220"/>
                      <a:pt x="21190" y="3522"/>
                      <a:pt x="20801" y="8024"/>
                    </a:cubicBezTo>
                    <a:lnTo>
                      <a:pt x="20801" y="21379"/>
                    </a:lnTo>
                    <a:lnTo>
                      <a:pt x="16893" y="21379"/>
                    </a:lnTo>
                    <a:lnTo>
                      <a:pt x="16893" y="8101"/>
                    </a:lnTo>
                    <a:cubicBezTo>
                      <a:pt x="16964" y="5422"/>
                      <a:pt x="13831" y="3276"/>
                      <a:pt x="10124" y="3466"/>
                    </a:cubicBezTo>
                    <a:cubicBezTo>
                      <a:pt x="6784" y="3637"/>
                      <a:pt x="4233" y="5688"/>
                      <a:pt x="4356" y="8101"/>
                    </a:cubicBezTo>
                    <a:lnTo>
                      <a:pt x="4356" y="21380"/>
                    </a:lnTo>
                    <a:lnTo>
                      <a:pt x="30" y="21286"/>
                    </a:lnTo>
                    <a:close/>
                  </a:path>
                </a:pathLst>
              </a:custGeom>
              <a:solidFill>
                <a:srgbClr val="4242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lvl="0">
                  <a:defRPr sz="3200"/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48" name="Shape 1348"/>
              <p:cNvSpPr/>
              <p:nvPr/>
            </p:nvSpPr>
            <p:spPr>
              <a:xfrm>
                <a:off x="0" y="952486"/>
                <a:ext cx="1531036" cy="954099"/>
              </a:xfrm>
              <a:prstGeom prst="rect">
                <a:avLst/>
              </a:prstGeom>
              <a:solidFill>
                <a:srgbClr val="945200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2400">
                    <a:solidFill>
                      <a:srgbClr val="FFFFFF"/>
                    </a:solidFill>
                    <a:latin typeface="ヒラギノ角ゴ StdN W8"/>
                    <a:ea typeface="ヒラギノ角ゴ StdN W8"/>
                    <a:cs typeface="ヒラギノ角ゴ StdN W8"/>
                    <a:sym typeface="ヒラギノ角ゴ StdN W8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2400">
                    <a:solidFill>
                      <a:srgbClr val="FFFF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HTTPS</a:t>
                </a:r>
              </a:p>
            </p:txBody>
          </p:sp>
        </p:grpSp>
      </p:grpSp>
      <p:grpSp>
        <p:nvGrpSpPr>
          <p:cNvPr id="1353" name="Group 1353"/>
          <p:cNvGrpSpPr/>
          <p:nvPr/>
        </p:nvGrpSpPr>
        <p:grpSpPr>
          <a:xfrm>
            <a:off x="8112386" y="6064812"/>
            <a:ext cx="3769202" cy="2058169"/>
            <a:chOff x="0" y="0"/>
            <a:chExt cx="3769201" cy="2058168"/>
          </a:xfrm>
        </p:grpSpPr>
        <p:sp>
          <p:nvSpPr>
            <p:cNvPr id="1351" name="Shape 1351"/>
            <p:cNvSpPr/>
            <p:nvPr/>
          </p:nvSpPr>
          <p:spPr>
            <a:xfrm>
              <a:off x="315669" y="1570855"/>
              <a:ext cx="3145400" cy="4873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500">
                  <a:solidFill>
                    <a:srgbClr val="FFFFFF"/>
                  </a:solidFill>
                  <a:latin typeface="ヒラギノ角ゴ ProN W6"/>
                  <a:ea typeface="ヒラギノ角ゴ ProN W6"/>
                  <a:cs typeface="ヒラギノ角ゴ ProN W6"/>
                  <a:sym typeface="ヒラギノ角ゴ ProN W6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Cloud Hosting</a:t>
              </a:r>
            </a:p>
          </p:txBody>
        </p:sp>
        <p:pic>
          <p:nvPicPr>
            <p:cNvPr id="1352" name="pasted-image.tif"/>
            <p:cNvPicPr/>
            <p:nvPr/>
          </p:nvPicPr>
          <p:blipFill>
            <a:blip r:embed="rId6">
              <a:extLst/>
            </a:blip>
            <a:srcRect t="30739" b="30739"/>
            <a:stretch>
              <a:fillRect/>
            </a:stretch>
          </p:blipFill>
          <p:spPr>
            <a:xfrm>
              <a:off x="0" y="0"/>
              <a:ext cx="3769201" cy="14519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357" name="Group 1357"/>
          <p:cNvGrpSpPr/>
          <p:nvPr/>
        </p:nvGrpSpPr>
        <p:grpSpPr>
          <a:xfrm>
            <a:off x="8424287" y="2372277"/>
            <a:ext cx="3145400" cy="2659644"/>
            <a:chOff x="0" y="0"/>
            <a:chExt cx="3145399" cy="2659643"/>
          </a:xfrm>
        </p:grpSpPr>
        <p:sp>
          <p:nvSpPr>
            <p:cNvPr id="1354" name="Shape 1354"/>
            <p:cNvSpPr/>
            <p:nvPr/>
          </p:nvSpPr>
          <p:spPr>
            <a:xfrm>
              <a:off x="0" y="1942577"/>
              <a:ext cx="3145399" cy="4873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500">
                  <a:solidFill>
                    <a:srgbClr val="FFFFFF"/>
                  </a:solidFill>
                  <a:latin typeface="ヒラギノ角ゴ ProN W6"/>
                  <a:ea typeface="ヒラギノ角ゴ ProN W6"/>
                  <a:cs typeface="ヒラギノ角ゴ ProN W6"/>
                  <a:sym typeface="ヒラギノ角ゴ ProN W6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GitHub</a:t>
              </a:r>
            </a:p>
          </p:txBody>
        </p:sp>
        <p:pic>
          <p:nvPicPr>
            <p:cNvPr id="1355" name="pasted-image.tif"/>
            <p:cNvPicPr/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530768" y="0"/>
              <a:ext cx="2083862" cy="173220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56" name="Shape 1356"/>
            <p:cNvSpPr/>
            <p:nvPr/>
          </p:nvSpPr>
          <p:spPr>
            <a:xfrm>
              <a:off x="893026" y="2280052"/>
              <a:ext cx="1359346" cy="3795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800">
                  <a:solidFill>
                    <a:srgbClr val="FFFFFF"/>
                  </a:solidFill>
                  <a:latin typeface="ヒラギノ角ゴ ProN W6"/>
                  <a:ea typeface="ヒラギノ角ゴ ProN W6"/>
                  <a:cs typeface="ヒラギノ角ゴ ProN W6"/>
                  <a:sym typeface="ヒラギノ角ゴ ProN W6"/>
                </a:defRPr>
              </a:lvl1pPr>
            </a:lstStyle>
            <a:p>
              <a:pPr lvl="0"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(Repository)</a:t>
              </a:r>
            </a:p>
          </p:txBody>
        </p:sp>
      </p:grpSp>
      <p:grpSp>
        <p:nvGrpSpPr>
          <p:cNvPr id="1361" name="Group 1361"/>
          <p:cNvGrpSpPr/>
          <p:nvPr/>
        </p:nvGrpSpPr>
        <p:grpSpPr>
          <a:xfrm>
            <a:off x="4966987" y="1660544"/>
            <a:ext cx="3145401" cy="2344007"/>
            <a:chOff x="0" y="0"/>
            <a:chExt cx="3145399" cy="2344005"/>
          </a:xfrm>
        </p:grpSpPr>
        <p:pic>
          <p:nvPicPr>
            <p:cNvPr id="1358" name="pasted-image.tif"/>
            <p:cNvPicPr/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885461" y="0"/>
              <a:ext cx="1374476" cy="13744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59" name="Shape 1359"/>
            <p:cNvSpPr/>
            <p:nvPr/>
          </p:nvSpPr>
          <p:spPr>
            <a:xfrm>
              <a:off x="0" y="1626939"/>
              <a:ext cx="3145399" cy="4873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500">
                  <a:solidFill>
                    <a:srgbClr val="FFFFFF"/>
                  </a:solidFill>
                  <a:latin typeface="ヒラギノ角ゴ ProN W6"/>
                  <a:ea typeface="ヒラギノ角ゴ ProN W6"/>
                  <a:cs typeface="ヒラギノ角ゴ ProN W6"/>
                  <a:sym typeface="ヒラギノ角ゴ ProN W6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Web App</a:t>
              </a:r>
            </a:p>
          </p:txBody>
        </p:sp>
        <p:sp>
          <p:nvSpPr>
            <p:cNvPr id="1360" name="Shape 1360"/>
            <p:cNvSpPr/>
            <p:nvPr/>
          </p:nvSpPr>
          <p:spPr>
            <a:xfrm>
              <a:off x="1053327" y="1964414"/>
              <a:ext cx="1038745" cy="3795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800">
                  <a:solidFill>
                    <a:srgbClr val="FFFFFF"/>
                  </a:solidFill>
                  <a:latin typeface="ヒラギノ角ゴ ProN W6"/>
                  <a:ea typeface="ヒラギノ角ゴ ProN W6"/>
                  <a:cs typeface="ヒラギノ角ゴ ProN W6"/>
                  <a:sym typeface="ヒラギノ角ゴ ProN W6"/>
                </a:defRPr>
              </a:lvl1pPr>
            </a:lstStyle>
            <a:p>
              <a:pPr lvl="0"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(Node.js)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6" name="Group 1366"/>
          <p:cNvGrpSpPr/>
          <p:nvPr/>
        </p:nvGrpSpPr>
        <p:grpSpPr>
          <a:xfrm>
            <a:off x="308638" y="215445"/>
            <a:ext cx="1283891" cy="1126423"/>
            <a:chOff x="0" y="0"/>
            <a:chExt cx="1283890" cy="1126421"/>
          </a:xfrm>
        </p:grpSpPr>
        <p:pic>
          <p:nvPicPr>
            <p:cNvPr id="1363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83891" cy="1126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64" name="Shape 1364"/>
            <p:cNvSpPr/>
            <p:nvPr/>
          </p:nvSpPr>
          <p:spPr>
            <a:xfrm>
              <a:off x="101187" y="89148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65" name="Shape 1365"/>
            <p:cNvSpPr/>
            <p:nvPr/>
          </p:nvSpPr>
          <p:spPr>
            <a:xfrm flipH="1">
              <a:off x="874759" y="91273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67" name="Shape 1367"/>
          <p:cNvSpPr/>
          <p:nvPr/>
        </p:nvSpPr>
        <p:spPr>
          <a:xfrm>
            <a:off x="3566501" y="397065"/>
            <a:ext cx="587179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Beyond the Lab</a:t>
            </a:r>
          </a:p>
        </p:txBody>
      </p:sp>
      <p:grpSp>
        <p:nvGrpSpPr>
          <p:cNvPr id="1370" name="Group 1370"/>
          <p:cNvGrpSpPr/>
          <p:nvPr/>
        </p:nvGrpSpPr>
        <p:grpSpPr>
          <a:xfrm>
            <a:off x="4041691" y="4493588"/>
            <a:ext cx="4877804" cy="1991149"/>
            <a:chOff x="-445231" y="-555970"/>
            <a:chExt cx="4877802" cy="1991148"/>
          </a:xfrm>
        </p:grpSpPr>
        <p:pic>
          <p:nvPicPr>
            <p:cNvPr id="1368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445231" y="-555970"/>
              <a:ext cx="4877802" cy="13590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69" name="Shape 1369"/>
            <p:cNvSpPr/>
            <p:nvPr/>
          </p:nvSpPr>
          <p:spPr>
            <a:xfrm>
              <a:off x="442777" y="947865"/>
              <a:ext cx="3145399" cy="4873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500">
                  <a:solidFill>
                    <a:srgbClr val="FFFFFF"/>
                  </a:solidFill>
                  <a:latin typeface="ヒラギノ角ゴ ProN W6"/>
                  <a:ea typeface="ヒラギノ角ゴ ProN W6"/>
                  <a:cs typeface="ヒラギノ角ゴ ProN W6"/>
                  <a:sym typeface="ヒラギノ角ゴ ProN W6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PayPal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5" name="Group 1375"/>
          <p:cNvGrpSpPr/>
          <p:nvPr/>
        </p:nvGrpSpPr>
        <p:grpSpPr>
          <a:xfrm>
            <a:off x="308638" y="215445"/>
            <a:ext cx="1283891" cy="1126423"/>
            <a:chOff x="0" y="0"/>
            <a:chExt cx="1283890" cy="1126421"/>
          </a:xfrm>
        </p:grpSpPr>
        <p:pic>
          <p:nvPicPr>
            <p:cNvPr id="1372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83891" cy="1126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73" name="Shape 1373"/>
            <p:cNvSpPr/>
            <p:nvPr/>
          </p:nvSpPr>
          <p:spPr>
            <a:xfrm>
              <a:off x="101187" y="89148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74" name="Shape 1374"/>
            <p:cNvSpPr/>
            <p:nvPr/>
          </p:nvSpPr>
          <p:spPr>
            <a:xfrm flipH="1">
              <a:off x="874759" y="91273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76" name="Shape 1376"/>
          <p:cNvSpPr/>
          <p:nvPr/>
        </p:nvSpPr>
        <p:spPr>
          <a:xfrm>
            <a:off x="3025904" y="397065"/>
            <a:ext cx="7027565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PayPal Works</a:t>
            </a:r>
          </a:p>
        </p:txBody>
      </p:sp>
      <p:pic>
        <p:nvPicPr>
          <p:cNvPr id="1377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49375" y="1734429"/>
            <a:ext cx="8306050" cy="75224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7"/>
          <p:cNvGrpSpPr/>
          <p:nvPr/>
        </p:nvGrpSpPr>
        <p:grpSpPr>
          <a:xfrm>
            <a:off x="567444" y="3543299"/>
            <a:ext cx="3267473" cy="2866860"/>
            <a:chOff x="0" y="0"/>
            <a:chExt cx="3267471" cy="2866858"/>
          </a:xfrm>
        </p:grpSpPr>
        <p:pic>
          <p:nvPicPr>
            <p:cNvPr id="54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67472" cy="2866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5" name="Shape 55"/>
            <p:cNvSpPr/>
            <p:nvPr/>
          </p:nvSpPr>
          <p:spPr>
            <a:xfrm>
              <a:off x="257537" y="226896"/>
              <a:ext cx="772359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 flipH="1">
              <a:off x="2226396" y="232305"/>
              <a:ext cx="772358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8" name="Shape 58"/>
          <p:cNvSpPr/>
          <p:nvPr/>
        </p:nvSpPr>
        <p:spPr>
          <a:xfrm>
            <a:off x="5139627" y="4463744"/>
            <a:ext cx="698588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Scenario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2" name="Group 1382"/>
          <p:cNvGrpSpPr/>
          <p:nvPr/>
        </p:nvGrpSpPr>
        <p:grpSpPr>
          <a:xfrm>
            <a:off x="567444" y="3543299"/>
            <a:ext cx="3267473" cy="2866860"/>
            <a:chOff x="0" y="0"/>
            <a:chExt cx="3267471" cy="2866858"/>
          </a:xfrm>
        </p:grpSpPr>
        <p:pic>
          <p:nvPicPr>
            <p:cNvPr id="1379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67472" cy="2866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80" name="Shape 1380"/>
            <p:cNvSpPr/>
            <p:nvPr/>
          </p:nvSpPr>
          <p:spPr>
            <a:xfrm>
              <a:off x="257537" y="226896"/>
              <a:ext cx="772359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81" name="Shape 1381"/>
            <p:cNvSpPr/>
            <p:nvPr/>
          </p:nvSpPr>
          <p:spPr>
            <a:xfrm flipH="1">
              <a:off x="2226396" y="232305"/>
              <a:ext cx="772358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83" name="Shape 1383"/>
          <p:cNvSpPr/>
          <p:nvPr/>
        </p:nvSpPr>
        <p:spPr>
          <a:xfrm>
            <a:off x="7512071" y="4463744"/>
            <a:ext cx="224099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  <p:pic>
        <p:nvPicPr>
          <p:cNvPr id="1384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36633" y="2581926"/>
            <a:ext cx="1529042" cy="14147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9" name="Group 1389"/>
          <p:cNvGrpSpPr/>
          <p:nvPr/>
        </p:nvGrpSpPr>
        <p:grpSpPr>
          <a:xfrm>
            <a:off x="567444" y="3543299"/>
            <a:ext cx="3267473" cy="2866860"/>
            <a:chOff x="0" y="0"/>
            <a:chExt cx="3267471" cy="2866858"/>
          </a:xfrm>
        </p:grpSpPr>
        <p:pic>
          <p:nvPicPr>
            <p:cNvPr id="1386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67472" cy="2866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87" name="Shape 1387"/>
            <p:cNvSpPr/>
            <p:nvPr/>
          </p:nvSpPr>
          <p:spPr>
            <a:xfrm>
              <a:off x="257537" y="226896"/>
              <a:ext cx="772359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88" name="Shape 1388"/>
            <p:cNvSpPr/>
            <p:nvPr/>
          </p:nvSpPr>
          <p:spPr>
            <a:xfrm flipH="1">
              <a:off x="2226396" y="232305"/>
              <a:ext cx="772358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90" name="Shape 1390"/>
          <p:cNvSpPr/>
          <p:nvPr/>
        </p:nvSpPr>
        <p:spPr>
          <a:xfrm>
            <a:off x="7819046" y="4463744"/>
            <a:ext cx="162704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Q</a:t>
            </a:r>
            <a:r>
              <a:rPr sz="4000" b="1">
                <a:solidFill>
                  <a:srgbClr val="FFFFFF"/>
                </a:solidFill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&amp;</a:t>
            </a: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A</a:t>
            </a:r>
          </a:p>
        </p:txBody>
      </p:sp>
      <p:sp>
        <p:nvSpPr>
          <p:cNvPr id="1391" name="Shape 1391"/>
          <p:cNvSpPr/>
          <p:nvPr/>
        </p:nvSpPr>
        <p:spPr>
          <a:xfrm>
            <a:off x="1915018" y="2776339"/>
            <a:ext cx="572272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6" name="Group 1396"/>
          <p:cNvGrpSpPr/>
          <p:nvPr/>
        </p:nvGrpSpPr>
        <p:grpSpPr>
          <a:xfrm>
            <a:off x="567444" y="3543299"/>
            <a:ext cx="3267473" cy="2866860"/>
            <a:chOff x="0" y="0"/>
            <a:chExt cx="3267471" cy="2866858"/>
          </a:xfrm>
        </p:grpSpPr>
        <p:pic>
          <p:nvPicPr>
            <p:cNvPr id="1393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67472" cy="2866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94" name="Shape 1394"/>
            <p:cNvSpPr/>
            <p:nvPr/>
          </p:nvSpPr>
          <p:spPr>
            <a:xfrm>
              <a:off x="257537" y="226896"/>
              <a:ext cx="772359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95" name="Shape 1395"/>
            <p:cNvSpPr/>
            <p:nvPr/>
          </p:nvSpPr>
          <p:spPr>
            <a:xfrm flipH="1">
              <a:off x="2226396" y="232305"/>
              <a:ext cx="772358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97" name="Shape 1397"/>
          <p:cNvSpPr/>
          <p:nvPr/>
        </p:nvSpPr>
        <p:spPr>
          <a:xfrm>
            <a:off x="5570327" y="3147965"/>
            <a:ext cx="60849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Thank You</a:t>
            </a:r>
          </a:p>
          <a:p>
            <a:pPr lvl="0">
              <a:defRPr sz="1800"/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Enjoy Your Meal</a:t>
            </a:r>
          </a:p>
        </p:txBody>
      </p:sp>
      <p:sp>
        <p:nvSpPr>
          <p:cNvPr id="1398" name="Shape 1398"/>
          <p:cNvSpPr/>
          <p:nvPr/>
        </p:nvSpPr>
        <p:spPr>
          <a:xfrm>
            <a:off x="2226554" y="4455532"/>
            <a:ext cx="595933" cy="559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02" name="Group 1402"/>
          <p:cNvGrpSpPr/>
          <p:nvPr/>
        </p:nvGrpSpPr>
        <p:grpSpPr>
          <a:xfrm>
            <a:off x="2444314" y="4528558"/>
            <a:ext cx="262012" cy="499517"/>
            <a:chOff x="0" y="-26500"/>
            <a:chExt cx="262010" cy="499516"/>
          </a:xfrm>
        </p:grpSpPr>
        <p:sp>
          <p:nvSpPr>
            <p:cNvPr id="1399" name="Shape 1399"/>
            <p:cNvSpPr/>
            <p:nvPr/>
          </p:nvSpPr>
          <p:spPr>
            <a:xfrm flipV="1">
              <a:off x="0" y="-26501"/>
              <a:ext cx="260977" cy="260978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00" name="Shape 1400"/>
            <p:cNvSpPr/>
            <p:nvPr/>
          </p:nvSpPr>
          <p:spPr>
            <a:xfrm>
              <a:off x="4603" y="229873"/>
              <a:ext cx="257408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01" name="Shape 1401"/>
            <p:cNvSpPr/>
            <p:nvPr/>
          </p:nvSpPr>
          <p:spPr>
            <a:xfrm>
              <a:off x="-1" y="225269"/>
              <a:ext cx="247748" cy="247748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03" name="Shape 1403"/>
          <p:cNvSpPr/>
          <p:nvPr/>
        </p:nvSpPr>
        <p:spPr>
          <a:xfrm>
            <a:off x="2290275" y="5562880"/>
            <a:ext cx="271850" cy="314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723" h="20854" extrusionOk="0">
                <a:moveTo>
                  <a:pt x="0" y="16063"/>
                </a:moveTo>
                <a:cubicBezTo>
                  <a:pt x="2723" y="11854"/>
                  <a:pt x="5556" y="7961"/>
                  <a:pt x="8580" y="4204"/>
                </a:cubicBezTo>
                <a:cubicBezTo>
                  <a:pt x="10556" y="1748"/>
                  <a:pt x="13224" y="-746"/>
                  <a:pt x="16381" y="209"/>
                </a:cubicBezTo>
                <a:cubicBezTo>
                  <a:pt x="21600" y="1787"/>
                  <a:pt x="19909" y="7808"/>
                  <a:pt x="16710" y="12688"/>
                </a:cubicBezTo>
                <a:cubicBezTo>
                  <a:pt x="14937" y="15392"/>
                  <a:pt x="13120" y="18073"/>
                  <a:pt x="11495" y="20854"/>
                </a:cubicBezTo>
              </a:path>
            </a:pathLst>
          </a:custGeom>
          <a:solidFill>
            <a:srgbClr val="FF2600"/>
          </a:solidFill>
          <a:ln w="25400">
            <a:solidFill/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04" name="pasted-image-filtered.png"/>
          <p:cNvPicPr/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>
            <a:off x="6958056" y="5382564"/>
            <a:ext cx="3309453" cy="25979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3"/>
          <p:cNvGrpSpPr/>
          <p:nvPr/>
        </p:nvGrpSpPr>
        <p:grpSpPr>
          <a:xfrm>
            <a:off x="308638" y="222819"/>
            <a:ext cx="1283891" cy="1126423"/>
            <a:chOff x="0" y="0"/>
            <a:chExt cx="1283890" cy="1126421"/>
          </a:xfrm>
        </p:grpSpPr>
        <p:pic>
          <p:nvPicPr>
            <p:cNvPr id="60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83891" cy="1126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1" name="Shape 61"/>
            <p:cNvSpPr/>
            <p:nvPr/>
          </p:nvSpPr>
          <p:spPr>
            <a:xfrm>
              <a:off x="101187" y="89148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 flipH="1">
              <a:off x="874759" y="91273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4" name="Shape 64"/>
          <p:cNvSpPr/>
          <p:nvPr/>
        </p:nvSpPr>
        <p:spPr>
          <a:xfrm>
            <a:off x="3009457" y="404439"/>
            <a:ext cx="698588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Scenario</a:t>
            </a:r>
          </a:p>
        </p:txBody>
      </p:sp>
      <p:grpSp>
        <p:nvGrpSpPr>
          <p:cNvPr id="75" name="Group 75"/>
          <p:cNvGrpSpPr/>
          <p:nvPr/>
        </p:nvGrpSpPr>
        <p:grpSpPr>
          <a:xfrm>
            <a:off x="1455623" y="2428810"/>
            <a:ext cx="3085460" cy="2553711"/>
            <a:chOff x="0" y="0"/>
            <a:chExt cx="3085458" cy="2553709"/>
          </a:xfrm>
        </p:grpSpPr>
        <p:grpSp>
          <p:nvGrpSpPr>
            <p:cNvPr id="67" name="Group 67"/>
            <p:cNvGrpSpPr/>
            <p:nvPr/>
          </p:nvGrpSpPr>
          <p:grpSpPr>
            <a:xfrm>
              <a:off x="0" y="0"/>
              <a:ext cx="3085459" cy="2553710"/>
              <a:chOff x="0" y="0"/>
              <a:chExt cx="3085458" cy="2553709"/>
            </a:xfrm>
          </p:grpSpPr>
          <p:pic>
            <p:nvPicPr>
              <p:cNvPr id="65" name="pasted-image.tif"/>
              <p:cNvPicPr/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3085459" cy="255371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66" name="Shape 66"/>
              <p:cNvSpPr/>
              <p:nvPr/>
            </p:nvSpPr>
            <p:spPr>
              <a:xfrm>
                <a:off x="126224" y="114345"/>
                <a:ext cx="2833010" cy="1560190"/>
              </a:xfrm>
              <a:prstGeom prst="rect">
                <a:avLst/>
              </a:prstGeom>
              <a:solidFill>
                <a:srgbClr val="ECF0F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>
              <a:off x="1081011" y="495969"/>
              <a:ext cx="923437" cy="923437"/>
              <a:chOff x="0" y="0"/>
              <a:chExt cx="923436" cy="923436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0" y="0"/>
                <a:ext cx="923437" cy="923437"/>
              </a:xfrm>
              <a:prstGeom prst="rect">
                <a:avLst/>
              </a:prstGeom>
              <a:solidFill>
                <a:srgbClr val="F558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72" name="Group 72"/>
              <p:cNvGrpSpPr/>
              <p:nvPr/>
            </p:nvGrpSpPr>
            <p:grpSpPr>
              <a:xfrm>
                <a:off x="42408" y="93818"/>
                <a:ext cx="838598" cy="735821"/>
                <a:chOff x="0" y="0"/>
                <a:chExt cx="838596" cy="735819"/>
              </a:xfrm>
            </p:grpSpPr>
            <p:pic>
              <p:nvPicPr>
                <p:cNvPr id="69" name="pasted-image.tif"/>
                <p:cNvPicPr/>
                <p:nvPr/>
              </p:nvPicPr>
              <p:blipFill>
                <a:blip r:embed="rId4">
                  <a:extLst/>
                </a:blip>
                <a:stretch>
                  <a:fillRect/>
                </a:stretch>
              </p:blipFill>
              <p:spPr>
                <a:xfrm>
                  <a:off x="0" y="0"/>
                  <a:ext cx="838597" cy="735820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70" name="Shape 70"/>
                <p:cNvSpPr/>
                <p:nvPr/>
              </p:nvSpPr>
              <p:spPr>
                <a:xfrm>
                  <a:off x="66099" y="58235"/>
                  <a:ext cx="198236" cy="19803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483" h="21472" extrusionOk="0">
                      <a:moveTo>
                        <a:pt x="9759" y="21472"/>
                      </a:moveTo>
                      <a:lnTo>
                        <a:pt x="21483" y="10337"/>
                      </a:lnTo>
                      <a:cubicBezTo>
                        <a:pt x="21343" y="5971"/>
                        <a:pt x="18562" y="2126"/>
                        <a:pt x="14454" y="623"/>
                      </a:cubicBezTo>
                      <a:cubicBezTo>
                        <a:pt x="12905" y="56"/>
                        <a:pt x="11241" y="-128"/>
                        <a:pt x="9605" y="88"/>
                      </a:cubicBezTo>
                      <a:cubicBezTo>
                        <a:pt x="7466" y="320"/>
                        <a:pt x="5444" y="1183"/>
                        <a:pt x="3797" y="2567"/>
                      </a:cubicBezTo>
                      <a:cubicBezTo>
                        <a:pt x="2143" y="3959"/>
                        <a:pt x="943" y="5813"/>
                        <a:pt x="353" y="7891"/>
                      </a:cubicBezTo>
                      <a:cubicBezTo>
                        <a:pt x="-91" y="9521"/>
                        <a:pt x="-117" y="11237"/>
                        <a:pt x="279" y="12879"/>
                      </a:cubicBezTo>
                      <a:cubicBezTo>
                        <a:pt x="689" y="14585"/>
                        <a:pt x="1540" y="16154"/>
                        <a:pt x="2745" y="17430"/>
                      </a:cubicBezTo>
                      <a:cubicBezTo>
                        <a:pt x="3503" y="18534"/>
                        <a:pt x="4489" y="19463"/>
                        <a:pt x="5636" y="20154"/>
                      </a:cubicBezTo>
                      <a:cubicBezTo>
                        <a:pt x="6889" y="20908"/>
                        <a:pt x="8301" y="21359"/>
                        <a:pt x="9759" y="2147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540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lvl="0">
                    <a:defRPr sz="2400"/>
                  </a:pPr>
                  <a:endParaRPr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71" name="Shape 71"/>
                <p:cNvSpPr/>
                <p:nvPr/>
              </p:nvSpPr>
              <p:spPr>
                <a:xfrm flipH="1">
                  <a:off x="571429" y="59623"/>
                  <a:ext cx="198235" cy="19803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483" h="21472" extrusionOk="0">
                      <a:moveTo>
                        <a:pt x="9759" y="21472"/>
                      </a:moveTo>
                      <a:lnTo>
                        <a:pt x="21483" y="10337"/>
                      </a:lnTo>
                      <a:cubicBezTo>
                        <a:pt x="21343" y="5971"/>
                        <a:pt x="18562" y="2126"/>
                        <a:pt x="14454" y="623"/>
                      </a:cubicBezTo>
                      <a:cubicBezTo>
                        <a:pt x="12905" y="56"/>
                        <a:pt x="11241" y="-128"/>
                        <a:pt x="9605" y="88"/>
                      </a:cubicBezTo>
                      <a:cubicBezTo>
                        <a:pt x="7466" y="320"/>
                        <a:pt x="5444" y="1183"/>
                        <a:pt x="3797" y="2567"/>
                      </a:cubicBezTo>
                      <a:cubicBezTo>
                        <a:pt x="2143" y="3959"/>
                        <a:pt x="943" y="5813"/>
                        <a:pt x="353" y="7891"/>
                      </a:cubicBezTo>
                      <a:cubicBezTo>
                        <a:pt x="-91" y="9521"/>
                        <a:pt x="-117" y="11237"/>
                        <a:pt x="279" y="12879"/>
                      </a:cubicBezTo>
                      <a:cubicBezTo>
                        <a:pt x="689" y="14585"/>
                        <a:pt x="1540" y="16154"/>
                        <a:pt x="2745" y="17430"/>
                      </a:cubicBezTo>
                      <a:cubicBezTo>
                        <a:pt x="3503" y="18534"/>
                        <a:pt x="4489" y="19463"/>
                        <a:pt x="5636" y="20154"/>
                      </a:cubicBezTo>
                      <a:cubicBezTo>
                        <a:pt x="6889" y="20908"/>
                        <a:pt x="8301" y="21359"/>
                        <a:pt x="9759" y="2147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540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lvl="0">
                    <a:defRPr sz="2400"/>
                  </a:pPr>
                  <a:endParaRPr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pic>
          <p:nvPicPr>
            <p:cNvPr id="74" name="pasted-image.png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 rot="20783527">
              <a:off x="1786103" y="928032"/>
              <a:ext cx="209559" cy="3926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85" name="Group 85"/>
          <p:cNvGrpSpPr/>
          <p:nvPr/>
        </p:nvGrpSpPr>
        <p:grpSpPr>
          <a:xfrm>
            <a:off x="7563449" y="2573227"/>
            <a:ext cx="4920676" cy="2264877"/>
            <a:chOff x="0" y="0"/>
            <a:chExt cx="4920674" cy="2264876"/>
          </a:xfrm>
        </p:grpSpPr>
        <p:pic>
          <p:nvPicPr>
            <p:cNvPr id="76" name="pasted-image.png"/>
            <p:cNvPicPr/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2968998" y="0"/>
              <a:ext cx="1951677" cy="19516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2" name="Group 82"/>
            <p:cNvGrpSpPr/>
            <p:nvPr/>
          </p:nvGrpSpPr>
          <p:grpSpPr>
            <a:xfrm>
              <a:off x="0" y="0"/>
              <a:ext cx="1938894" cy="2264877"/>
              <a:chOff x="0" y="0"/>
              <a:chExt cx="1938893" cy="2264876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0" y="0"/>
                <a:ext cx="1938894" cy="451222"/>
              </a:xfrm>
              <a:prstGeom prst="rect">
                <a:avLst/>
              </a:prstGeom>
              <a:solidFill>
                <a:srgbClr val="FFFFFF"/>
              </a:solidFill>
              <a:ln w="50800" cap="flat">
                <a:solidFill>
                  <a:srgbClr val="000000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1400"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pPr lvl="0">
                  <a:defRPr sz="1800"/>
                </a:pPr>
                <a:r>
                  <a:rPr sz="1400">
                    <a:latin typeface="Arial" panose="020B0604020202020204" pitchFamily="34" charset="0"/>
                    <a:cs typeface="Arial" panose="020B0604020202020204" pitchFamily="34" charset="0"/>
                  </a:rPr>
                  <a:t>&lt;restaurantList&gt;</a:t>
                </a:r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0" y="465037"/>
                <a:ext cx="1938894" cy="451223"/>
              </a:xfrm>
              <a:prstGeom prst="rect">
                <a:avLst/>
              </a:prstGeom>
              <a:solidFill>
                <a:srgbClr val="FFFFFF"/>
              </a:solidFill>
              <a:ln w="50800" cap="flat">
                <a:solidFill>
                  <a:srgbClr val="000000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1400"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pPr lvl="0">
                  <a:defRPr sz="1800"/>
                </a:pPr>
                <a:r>
                  <a:rPr sz="1400">
                    <a:latin typeface="Arial" panose="020B0604020202020204" pitchFamily="34" charset="0"/>
                    <a:cs typeface="Arial" panose="020B0604020202020204" pitchFamily="34" charset="0"/>
                  </a:rPr>
                  <a:t>PizzaHot</a:t>
                </a:r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0" y="920150"/>
                <a:ext cx="1938894" cy="884808"/>
              </a:xfrm>
              <a:prstGeom prst="rect">
                <a:avLst/>
              </a:prstGeom>
              <a:solidFill>
                <a:srgbClr val="FFFFFF"/>
              </a:solidFill>
              <a:ln w="508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1400">
                    <a:latin typeface="Courier"/>
                    <a:ea typeface="Courier"/>
                    <a:cs typeface="Courier"/>
                    <a:sym typeface="Courier"/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0" y="1813654"/>
                <a:ext cx="1938894" cy="451223"/>
              </a:xfrm>
              <a:prstGeom prst="rect">
                <a:avLst/>
              </a:prstGeom>
              <a:solidFill>
                <a:srgbClr val="FFFFFF"/>
              </a:solidFill>
              <a:ln w="50800" cap="flat">
                <a:solidFill>
                  <a:srgbClr val="000000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1400"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pPr lvl="0">
                  <a:defRPr sz="1800"/>
                </a:pPr>
                <a:r>
                  <a:rPr sz="1400">
                    <a:latin typeface="Arial" panose="020B0604020202020204" pitchFamily="34" charset="0"/>
                    <a:cs typeface="Arial" panose="020B0604020202020204" pitchFamily="34" charset="0"/>
                  </a:rPr>
                  <a:t>BurgerQueen</a:t>
                </a:r>
              </a:p>
            </p:txBody>
          </p:sp>
          <p:sp>
            <p:nvSpPr>
              <p:cNvPr id="81" name="Shape 81"/>
              <p:cNvSpPr/>
              <p:nvPr/>
            </p:nvSpPr>
            <p:spPr>
              <a:xfrm flipV="1">
                <a:off x="969446" y="1089462"/>
                <a:ext cx="1" cy="809884"/>
              </a:xfrm>
              <a:prstGeom prst="line">
                <a:avLst/>
              </a:prstGeom>
              <a:noFill/>
              <a:ln w="88900" cap="rnd">
                <a:solidFill>
                  <a:srgbClr val="000000"/>
                </a:solidFill>
                <a:custDash>
                  <a:ds d="100000" sp="200000"/>
                </a:custDash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/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83" name="Shape 83"/>
            <p:cNvSpPr/>
            <p:nvPr/>
          </p:nvSpPr>
          <p:spPr>
            <a:xfrm>
              <a:off x="2135589" y="892408"/>
              <a:ext cx="636714" cy="1"/>
            </a:xfrm>
            <a:prstGeom prst="line">
              <a:avLst/>
            </a:prstGeom>
            <a:noFill/>
            <a:ln w="635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 flipH="1">
              <a:off x="2135589" y="1372468"/>
              <a:ext cx="636714" cy="1"/>
            </a:xfrm>
            <a:prstGeom prst="line">
              <a:avLst/>
            </a:prstGeom>
            <a:noFill/>
            <a:ln w="635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86" name="pasted-image.tif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558005" y="7333645"/>
            <a:ext cx="2905616" cy="80968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6" name="Group 96"/>
          <p:cNvGrpSpPr/>
          <p:nvPr/>
        </p:nvGrpSpPr>
        <p:grpSpPr>
          <a:xfrm>
            <a:off x="520675" y="6866797"/>
            <a:ext cx="4955355" cy="1743334"/>
            <a:chOff x="0" y="0"/>
            <a:chExt cx="4955353" cy="1743333"/>
          </a:xfrm>
        </p:grpSpPr>
        <p:grpSp>
          <p:nvGrpSpPr>
            <p:cNvPr id="89" name="Group 89"/>
            <p:cNvGrpSpPr/>
            <p:nvPr/>
          </p:nvGrpSpPr>
          <p:grpSpPr>
            <a:xfrm>
              <a:off x="0" y="58866"/>
              <a:ext cx="1625600" cy="1625601"/>
              <a:chOff x="0" y="0"/>
              <a:chExt cx="1625600" cy="1625600"/>
            </a:xfrm>
          </p:grpSpPr>
          <p:sp>
            <p:nvSpPr>
              <p:cNvPr id="87" name="Shape 87"/>
              <p:cNvSpPr/>
              <p:nvPr/>
            </p:nvSpPr>
            <p:spPr>
              <a:xfrm>
                <a:off x="111692" y="58866"/>
                <a:ext cx="1402216" cy="1447801"/>
              </a:xfrm>
              <a:prstGeom prst="roundRect">
                <a:avLst>
                  <a:gd name="adj" fmla="val 15000"/>
                </a:avLst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88" name="pasted-image.tif"/>
              <p:cNvPicPr/>
              <p:nvPr/>
            </p:nvPicPr>
            <p:blipFill>
              <a:blip r:embed="rId8">
                <a:extLst/>
              </a:blip>
              <a:stretch>
                <a:fillRect/>
              </a:stretch>
            </p:blipFill>
            <p:spPr>
              <a:xfrm>
                <a:off x="0" y="0"/>
                <a:ext cx="1625600" cy="16256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92" name="Group 92"/>
            <p:cNvGrpSpPr/>
            <p:nvPr/>
          </p:nvGrpSpPr>
          <p:grpSpPr>
            <a:xfrm>
              <a:off x="3212020" y="0"/>
              <a:ext cx="1743334" cy="1743334"/>
              <a:chOff x="0" y="0"/>
              <a:chExt cx="1743333" cy="1743333"/>
            </a:xfrm>
          </p:grpSpPr>
          <p:sp>
            <p:nvSpPr>
              <p:cNvPr id="90" name="Shape 90"/>
              <p:cNvSpPr/>
              <p:nvPr/>
            </p:nvSpPr>
            <p:spPr>
              <a:xfrm>
                <a:off x="309248" y="370537"/>
                <a:ext cx="1124838" cy="1124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91" name="pasted-image.tif"/>
              <p:cNvPicPr/>
              <p:nvPr/>
            </p:nvPicPr>
            <p:blipFill>
              <a:blip r:embed="rId9">
                <a:extLst/>
              </a:blip>
              <a:stretch>
                <a:fillRect/>
              </a:stretch>
            </p:blipFill>
            <p:spPr>
              <a:xfrm>
                <a:off x="0" y="0"/>
                <a:ext cx="1743334" cy="174333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95" name="Group 95"/>
            <p:cNvGrpSpPr/>
            <p:nvPr/>
          </p:nvGrpSpPr>
          <p:grpSpPr>
            <a:xfrm>
              <a:off x="1855620" y="308476"/>
              <a:ext cx="1126381" cy="1126381"/>
              <a:chOff x="0" y="0"/>
              <a:chExt cx="1126379" cy="1126379"/>
            </a:xfrm>
          </p:grpSpPr>
          <p:sp>
            <p:nvSpPr>
              <p:cNvPr id="93" name="Shape 93"/>
              <p:cNvSpPr/>
              <p:nvPr/>
            </p:nvSpPr>
            <p:spPr>
              <a:xfrm>
                <a:off x="458947" y="0"/>
                <a:ext cx="213205" cy="11263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4" name="Shape 94"/>
              <p:cNvSpPr/>
              <p:nvPr/>
            </p:nvSpPr>
            <p:spPr>
              <a:xfrm rot="16200000">
                <a:off x="456587" y="0"/>
                <a:ext cx="213205" cy="11263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97" name="Shape 97"/>
          <p:cNvSpPr/>
          <p:nvPr/>
        </p:nvSpPr>
        <p:spPr>
          <a:xfrm flipH="1">
            <a:off x="6373255" y="7738464"/>
            <a:ext cx="1789186" cy="1"/>
          </a:xfrm>
          <a:prstGeom prst="line">
            <a:avLst/>
          </a:prstGeom>
          <a:ln w="889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10023786" y="4982520"/>
            <a:ext cx="1" cy="1279396"/>
          </a:xfrm>
          <a:prstGeom prst="line">
            <a:avLst/>
          </a:prstGeom>
          <a:ln w="889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5284673" y="3703125"/>
            <a:ext cx="1789186" cy="1"/>
          </a:xfrm>
          <a:prstGeom prst="line">
            <a:avLst/>
          </a:prstGeom>
          <a:ln w="889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520675" y="2079461"/>
            <a:ext cx="530594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</a:p>
        </p:txBody>
      </p:sp>
      <p:sp>
        <p:nvSpPr>
          <p:cNvPr id="101" name="Shape 101"/>
          <p:cNvSpPr/>
          <p:nvPr/>
        </p:nvSpPr>
        <p:spPr>
          <a:xfrm>
            <a:off x="6502400" y="1909356"/>
            <a:ext cx="530594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</a:p>
        </p:txBody>
      </p:sp>
      <p:sp>
        <p:nvSpPr>
          <p:cNvPr id="102" name="Shape 102"/>
          <p:cNvSpPr/>
          <p:nvPr/>
        </p:nvSpPr>
        <p:spPr>
          <a:xfrm>
            <a:off x="7855863" y="5902843"/>
            <a:ext cx="530594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</a:p>
        </p:txBody>
      </p:sp>
      <p:sp>
        <p:nvSpPr>
          <p:cNvPr id="103" name="Shape 103"/>
          <p:cNvSpPr/>
          <p:nvPr/>
        </p:nvSpPr>
        <p:spPr>
          <a:xfrm>
            <a:off x="520675" y="5902843"/>
            <a:ext cx="530594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0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8"/>
          <p:cNvGrpSpPr/>
          <p:nvPr/>
        </p:nvGrpSpPr>
        <p:grpSpPr>
          <a:xfrm>
            <a:off x="308638" y="215445"/>
            <a:ext cx="1283891" cy="1126423"/>
            <a:chOff x="0" y="0"/>
            <a:chExt cx="1283890" cy="1126421"/>
          </a:xfrm>
        </p:grpSpPr>
        <p:pic>
          <p:nvPicPr>
            <p:cNvPr id="105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83891" cy="1126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6" name="Shape 106"/>
            <p:cNvSpPr/>
            <p:nvPr/>
          </p:nvSpPr>
          <p:spPr>
            <a:xfrm>
              <a:off x="101187" y="89148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7" name="Shape 107"/>
            <p:cNvSpPr/>
            <p:nvPr/>
          </p:nvSpPr>
          <p:spPr>
            <a:xfrm flipH="1">
              <a:off x="874759" y="91273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9" name="Shape 109"/>
          <p:cNvSpPr/>
          <p:nvPr/>
        </p:nvSpPr>
        <p:spPr>
          <a:xfrm>
            <a:off x="3009457" y="397065"/>
            <a:ext cx="698588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Scenario</a:t>
            </a:r>
          </a:p>
        </p:txBody>
      </p:sp>
      <p:grpSp>
        <p:nvGrpSpPr>
          <p:cNvPr id="120" name="Group 120"/>
          <p:cNvGrpSpPr/>
          <p:nvPr/>
        </p:nvGrpSpPr>
        <p:grpSpPr>
          <a:xfrm>
            <a:off x="4522353" y="2323090"/>
            <a:ext cx="3960094" cy="3277610"/>
            <a:chOff x="0" y="0"/>
            <a:chExt cx="3960093" cy="3277609"/>
          </a:xfrm>
        </p:grpSpPr>
        <p:grpSp>
          <p:nvGrpSpPr>
            <p:cNvPr id="112" name="Group 112"/>
            <p:cNvGrpSpPr/>
            <p:nvPr/>
          </p:nvGrpSpPr>
          <p:grpSpPr>
            <a:xfrm>
              <a:off x="0" y="0"/>
              <a:ext cx="3960094" cy="3277610"/>
              <a:chOff x="0" y="0"/>
              <a:chExt cx="3960093" cy="3277609"/>
            </a:xfrm>
          </p:grpSpPr>
          <p:pic>
            <p:nvPicPr>
              <p:cNvPr id="110" name="pasted-image.tif"/>
              <p:cNvPicPr/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3960094" cy="327761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11" name="Shape 111"/>
              <p:cNvSpPr/>
              <p:nvPr/>
            </p:nvSpPr>
            <p:spPr>
              <a:xfrm>
                <a:off x="162005" y="146758"/>
                <a:ext cx="3636083" cy="2002458"/>
              </a:xfrm>
              <a:prstGeom prst="rect">
                <a:avLst/>
              </a:prstGeom>
              <a:solidFill>
                <a:srgbClr val="ECF0F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>
              <a:off x="1387445" y="636561"/>
              <a:ext cx="1185204" cy="1185204"/>
              <a:chOff x="0" y="0"/>
              <a:chExt cx="1185202" cy="1185202"/>
            </a:xfrm>
          </p:grpSpPr>
          <p:sp>
            <p:nvSpPr>
              <p:cNvPr id="113" name="Shape 113"/>
              <p:cNvSpPr/>
              <p:nvPr/>
            </p:nvSpPr>
            <p:spPr>
              <a:xfrm>
                <a:off x="0" y="0"/>
                <a:ext cx="1185203" cy="1185203"/>
              </a:xfrm>
              <a:prstGeom prst="rect">
                <a:avLst/>
              </a:prstGeom>
              <a:solidFill>
                <a:srgbClr val="F558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17" name="Group 117"/>
              <p:cNvGrpSpPr/>
              <p:nvPr/>
            </p:nvGrpSpPr>
            <p:grpSpPr>
              <a:xfrm>
                <a:off x="54429" y="120413"/>
                <a:ext cx="1076326" cy="944453"/>
                <a:chOff x="0" y="0"/>
                <a:chExt cx="1076325" cy="944452"/>
              </a:xfrm>
            </p:grpSpPr>
            <p:pic>
              <p:nvPicPr>
                <p:cNvPr id="114" name="pasted-image.tif"/>
                <p:cNvPicPr/>
                <p:nvPr/>
              </p:nvPicPr>
              <p:blipFill>
                <a:blip r:embed="rId4">
                  <a:extLst/>
                </a:blip>
                <a:stretch>
                  <a:fillRect/>
                </a:stretch>
              </p:blipFill>
              <p:spPr>
                <a:xfrm>
                  <a:off x="0" y="0"/>
                  <a:ext cx="1076325" cy="944453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115" name="Shape 115"/>
                <p:cNvSpPr/>
                <p:nvPr/>
              </p:nvSpPr>
              <p:spPr>
                <a:xfrm>
                  <a:off x="84837" y="74743"/>
                  <a:ext cx="254428" cy="2541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483" h="21472" extrusionOk="0">
                      <a:moveTo>
                        <a:pt x="9759" y="21472"/>
                      </a:moveTo>
                      <a:lnTo>
                        <a:pt x="21483" y="10337"/>
                      </a:lnTo>
                      <a:cubicBezTo>
                        <a:pt x="21343" y="5971"/>
                        <a:pt x="18562" y="2126"/>
                        <a:pt x="14454" y="623"/>
                      </a:cubicBezTo>
                      <a:cubicBezTo>
                        <a:pt x="12905" y="56"/>
                        <a:pt x="11241" y="-128"/>
                        <a:pt x="9605" y="88"/>
                      </a:cubicBezTo>
                      <a:cubicBezTo>
                        <a:pt x="7466" y="320"/>
                        <a:pt x="5444" y="1183"/>
                        <a:pt x="3797" y="2567"/>
                      </a:cubicBezTo>
                      <a:cubicBezTo>
                        <a:pt x="2143" y="3959"/>
                        <a:pt x="943" y="5813"/>
                        <a:pt x="353" y="7891"/>
                      </a:cubicBezTo>
                      <a:cubicBezTo>
                        <a:pt x="-91" y="9521"/>
                        <a:pt x="-117" y="11237"/>
                        <a:pt x="279" y="12879"/>
                      </a:cubicBezTo>
                      <a:cubicBezTo>
                        <a:pt x="689" y="14585"/>
                        <a:pt x="1540" y="16154"/>
                        <a:pt x="2745" y="17430"/>
                      </a:cubicBezTo>
                      <a:cubicBezTo>
                        <a:pt x="3503" y="18534"/>
                        <a:pt x="4489" y="19463"/>
                        <a:pt x="5636" y="20154"/>
                      </a:cubicBezTo>
                      <a:cubicBezTo>
                        <a:pt x="6889" y="20908"/>
                        <a:pt x="8301" y="21359"/>
                        <a:pt x="9759" y="2147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540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lvl="0">
                    <a:defRPr sz="2400"/>
                  </a:pPr>
                  <a:endParaRPr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16" name="Shape 116"/>
                <p:cNvSpPr/>
                <p:nvPr/>
              </p:nvSpPr>
              <p:spPr>
                <a:xfrm flipH="1">
                  <a:off x="733412" y="76525"/>
                  <a:ext cx="254429" cy="2541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483" h="21472" extrusionOk="0">
                      <a:moveTo>
                        <a:pt x="9759" y="21472"/>
                      </a:moveTo>
                      <a:lnTo>
                        <a:pt x="21483" y="10337"/>
                      </a:lnTo>
                      <a:cubicBezTo>
                        <a:pt x="21343" y="5971"/>
                        <a:pt x="18562" y="2126"/>
                        <a:pt x="14454" y="623"/>
                      </a:cubicBezTo>
                      <a:cubicBezTo>
                        <a:pt x="12905" y="56"/>
                        <a:pt x="11241" y="-128"/>
                        <a:pt x="9605" y="88"/>
                      </a:cubicBezTo>
                      <a:cubicBezTo>
                        <a:pt x="7466" y="320"/>
                        <a:pt x="5444" y="1183"/>
                        <a:pt x="3797" y="2567"/>
                      </a:cubicBezTo>
                      <a:cubicBezTo>
                        <a:pt x="2143" y="3959"/>
                        <a:pt x="943" y="5813"/>
                        <a:pt x="353" y="7891"/>
                      </a:cubicBezTo>
                      <a:cubicBezTo>
                        <a:pt x="-91" y="9521"/>
                        <a:pt x="-117" y="11237"/>
                        <a:pt x="279" y="12879"/>
                      </a:cubicBezTo>
                      <a:cubicBezTo>
                        <a:pt x="689" y="14585"/>
                        <a:pt x="1540" y="16154"/>
                        <a:pt x="2745" y="17430"/>
                      </a:cubicBezTo>
                      <a:cubicBezTo>
                        <a:pt x="3503" y="18534"/>
                        <a:pt x="4489" y="19463"/>
                        <a:pt x="5636" y="20154"/>
                      </a:cubicBezTo>
                      <a:cubicBezTo>
                        <a:pt x="6889" y="20908"/>
                        <a:pt x="8301" y="21359"/>
                        <a:pt x="9759" y="2147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540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lvl="0">
                    <a:defRPr sz="2400"/>
                  </a:pPr>
                  <a:endParaRPr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pic>
          <p:nvPicPr>
            <p:cNvPr id="119" name="pasted-image.png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 rot="20783527">
              <a:off x="2292333" y="1190926"/>
              <a:ext cx="269092" cy="5042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21" name="Shape 121"/>
          <p:cNvSpPr/>
          <p:nvPr/>
        </p:nvSpPr>
        <p:spPr>
          <a:xfrm>
            <a:off x="1958687" y="6824230"/>
            <a:ext cx="9087424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1. Customer sends customer details via</a:t>
            </a:r>
            <a:br>
              <a:rPr sz="4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</a:b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Website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roup 171"/>
          <p:cNvGrpSpPr/>
          <p:nvPr/>
        </p:nvGrpSpPr>
        <p:grpSpPr>
          <a:xfrm>
            <a:off x="308638" y="215445"/>
            <a:ext cx="1283891" cy="1126423"/>
            <a:chOff x="0" y="0"/>
            <a:chExt cx="1283890" cy="1126421"/>
          </a:xfrm>
        </p:grpSpPr>
        <p:pic>
          <p:nvPicPr>
            <p:cNvPr id="168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83891" cy="1126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9" name="Shape 169"/>
            <p:cNvSpPr/>
            <p:nvPr/>
          </p:nvSpPr>
          <p:spPr>
            <a:xfrm>
              <a:off x="101187" y="89148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0" name="Shape 170"/>
            <p:cNvSpPr/>
            <p:nvPr/>
          </p:nvSpPr>
          <p:spPr>
            <a:xfrm flipH="1">
              <a:off x="874759" y="91273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72" name="Shape 172"/>
          <p:cNvSpPr/>
          <p:nvPr/>
        </p:nvSpPr>
        <p:spPr>
          <a:xfrm>
            <a:off x="3009457" y="397065"/>
            <a:ext cx="698588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Scenario</a:t>
            </a:r>
          </a:p>
        </p:txBody>
      </p:sp>
      <p:sp>
        <p:nvSpPr>
          <p:cNvPr id="173" name="Shape 173"/>
          <p:cNvSpPr/>
          <p:nvPr/>
        </p:nvSpPr>
        <p:spPr>
          <a:xfrm>
            <a:off x="543477" y="5781666"/>
            <a:ext cx="11917846" cy="24416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2. Customer chooses desired restaurant from the recommended list</a:t>
            </a: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(retrieved by current location</a:t>
            </a: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&amp;</a:t>
            </a: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sorted according to past preference)</a:t>
            </a:r>
          </a:p>
        </p:txBody>
      </p:sp>
      <p:grpSp>
        <p:nvGrpSpPr>
          <p:cNvPr id="183" name="Group 183"/>
          <p:cNvGrpSpPr/>
          <p:nvPr/>
        </p:nvGrpSpPr>
        <p:grpSpPr>
          <a:xfrm>
            <a:off x="3426363" y="2045138"/>
            <a:ext cx="6152073" cy="2831662"/>
            <a:chOff x="0" y="0"/>
            <a:chExt cx="6152071" cy="2831660"/>
          </a:xfrm>
        </p:grpSpPr>
        <p:pic>
          <p:nvPicPr>
            <p:cNvPr id="174" name="pasted-image.pn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711989" y="0"/>
              <a:ext cx="2440083" cy="24400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80" name="Group 180"/>
            <p:cNvGrpSpPr/>
            <p:nvPr/>
          </p:nvGrpSpPr>
          <p:grpSpPr>
            <a:xfrm>
              <a:off x="0" y="0"/>
              <a:ext cx="2424102" cy="2831661"/>
              <a:chOff x="0" y="0"/>
              <a:chExt cx="2424101" cy="2831660"/>
            </a:xfrm>
          </p:grpSpPr>
          <p:sp>
            <p:nvSpPr>
              <p:cNvPr id="175" name="Shape 175"/>
              <p:cNvSpPr/>
              <p:nvPr/>
            </p:nvSpPr>
            <p:spPr>
              <a:xfrm>
                <a:off x="0" y="0"/>
                <a:ext cx="2424102" cy="564140"/>
              </a:xfrm>
              <a:prstGeom prst="rect">
                <a:avLst/>
              </a:prstGeom>
              <a:solidFill>
                <a:srgbClr val="FFFFFF"/>
              </a:solidFill>
              <a:ln w="50800" cap="flat">
                <a:solidFill>
                  <a:srgbClr val="000000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1800"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pPr lvl="0"/>
                <a:r>
                  <a:rPr>
                    <a:latin typeface="Arial" panose="020B0604020202020204" pitchFamily="34" charset="0"/>
                    <a:cs typeface="Arial" panose="020B0604020202020204" pitchFamily="34" charset="0"/>
                  </a:rPr>
                  <a:t>&lt;restaurantList&gt;</a:t>
                </a:r>
              </a:p>
            </p:txBody>
          </p:sp>
          <p:sp>
            <p:nvSpPr>
              <p:cNvPr id="176" name="Shape 176"/>
              <p:cNvSpPr/>
              <p:nvPr/>
            </p:nvSpPr>
            <p:spPr>
              <a:xfrm>
                <a:off x="0" y="581413"/>
                <a:ext cx="2424102" cy="564140"/>
              </a:xfrm>
              <a:prstGeom prst="rect">
                <a:avLst/>
              </a:prstGeom>
              <a:solidFill>
                <a:srgbClr val="FFFFFF"/>
              </a:solidFill>
              <a:ln w="50800" cap="flat">
                <a:solidFill>
                  <a:srgbClr val="000000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1800"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pPr lvl="0"/>
                <a:r>
                  <a:rPr>
                    <a:latin typeface="Arial" panose="020B0604020202020204" pitchFamily="34" charset="0"/>
                    <a:cs typeface="Arial" panose="020B0604020202020204" pitchFamily="34" charset="0"/>
                  </a:rPr>
                  <a:t>PizzaHot</a:t>
                </a:r>
              </a:p>
            </p:txBody>
          </p:sp>
          <p:sp>
            <p:nvSpPr>
              <p:cNvPr id="177" name="Shape 177"/>
              <p:cNvSpPr/>
              <p:nvPr/>
            </p:nvSpPr>
            <p:spPr>
              <a:xfrm>
                <a:off x="0" y="1150418"/>
                <a:ext cx="2424102" cy="1106229"/>
              </a:xfrm>
              <a:prstGeom prst="rect">
                <a:avLst/>
              </a:prstGeom>
              <a:solidFill>
                <a:srgbClr val="FFFFFF"/>
              </a:solidFill>
              <a:ln w="508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1400">
                    <a:latin typeface="Courier"/>
                    <a:ea typeface="Courier"/>
                    <a:cs typeface="Courier"/>
                    <a:sym typeface="Courier"/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8" name="Shape 178"/>
              <p:cNvSpPr/>
              <p:nvPr/>
            </p:nvSpPr>
            <p:spPr>
              <a:xfrm>
                <a:off x="0" y="2267521"/>
                <a:ext cx="2424102" cy="564140"/>
              </a:xfrm>
              <a:prstGeom prst="rect">
                <a:avLst/>
              </a:prstGeom>
              <a:solidFill>
                <a:srgbClr val="FFFFFF"/>
              </a:solidFill>
              <a:ln w="50800" cap="flat">
                <a:solidFill>
                  <a:srgbClr val="000000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1800"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pPr lvl="0"/>
                <a:r>
                  <a:rPr>
                    <a:latin typeface="Arial" panose="020B0604020202020204" pitchFamily="34" charset="0"/>
                    <a:cs typeface="Arial" panose="020B0604020202020204" pitchFamily="34" charset="0"/>
                  </a:rPr>
                  <a:t>BurgerQueen</a:t>
                </a:r>
              </a:p>
            </p:txBody>
          </p:sp>
          <p:sp>
            <p:nvSpPr>
              <p:cNvPr id="179" name="Shape 179"/>
              <p:cNvSpPr/>
              <p:nvPr/>
            </p:nvSpPr>
            <p:spPr>
              <a:xfrm flipV="1">
                <a:off x="1212050" y="1233814"/>
                <a:ext cx="1" cy="1012556"/>
              </a:xfrm>
              <a:prstGeom prst="line">
                <a:avLst/>
              </a:prstGeom>
              <a:noFill/>
              <a:ln w="88900" cap="rnd">
                <a:solidFill>
                  <a:srgbClr val="000000"/>
                </a:solidFill>
                <a:custDash>
                  <a:ds d="100000" sp="200000"/>
                </a:custDash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/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81" name="Shape 181"/>
            <p:cNvSpPr/>
            <p:nvPr/>
          </p:nvSpPr>
          <p:spPr>
            <a:xfrm>
              <a:off x="2670020" y="1115733"/>
              <a:ext cx="796051" cy="1"/>
            </a:xfrm>
            <a:prstGeom prst="line">
              <a:avLst/>
            </a:prstGeom>
            <a:noFill/>
            <a:ln w="635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2" name="Shape 182"/>
            <p:cNvSpPr/>
            <p:nvPr/>
          </p:nvSpPr>
          <p:spPr>
            <a:xfrm flipH="1">
              <a:off x="2670020" y="1715927"/>
              <a:ext cx="796051" cy="1"/>
            </a:xfrm>
            <a:prstGeom prst="line">
              <a:avLst/>
            </a:prstGeom>
            <a:noFill/>
            <a:ln w="635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roup 233"/>
          <p:cNvGrpSpPr/>
          <p:nvPr/>
        </p:nvGrpSpPr>
        <p:grpSpPr>
          <a:xfrm>
            <a:off x="308638" y="215445"/>
            <a:ext cx="1283891" cy="1126423"/>
            <a:chOff x="0" y="0"/>
            <a:chExt cx="1283890" cy="1126421"/>
          </a:xfrm>
        </p:grpSpPr>
        <p:pic>
          <p:nvPicPr>
            <p:cNvPr id="230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83891" cy="1126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1" name="Shape 231"/>
            <p:cNvSpPr/>
            <p:nvPr/>
          </p:nvSpPr>
          <p:spPr>
            <a:xfrm>
              <a:off x="101187" y="89148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2" name="Shape 232"/>
            <p:cNvSpPr/>
            <p:nvPr/>
          </p:nvSpPr>
          <p:spPr>
            <a:xfrm flipH="1">
              <a:off x="874759" y="91273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34" name="Shape 234"/>
          <p:cNvSpPr/>
          <p:nvPr/>
        </p:nvSpPr>
        <p:spPr>
          <a:xfrm>
            <a:off x="3009457" y="397065"/>
            <a:ext cx="698588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Scenario</a:t>
            </a:r>
          </a:p>
        </p:txBody>
      </p:sp>
      <p:sp>
        <p:nvSpPr>
          <p:cNvPr id="235" name="Shape 235"/>
          <p:cNvSpPr/>
          <p:nvPr/>
        </p:nvSpPr>
        <p:spPr>
          <a:xfrm>
            <a:off x="956105" y="6630753"/>
            <a:ext cx="1109258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Customer pays with PayPal</a:t>
            </a:r>
          </a:p>
        </p:txBody>
      </p:sp>
      <p:pic>
        <p:nvPicPr>
          <p:cNvPr id="236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44868" y="3464004"/>
            <a:ext cx="5070014" cy="1412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18228" y="2648243"/>
            <a:ext cx="1283733" cy="1282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84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67913" y="2648243"/>
            <a:ext cx="1269279" cy="12823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88" name="Group 288"/>
          <p:cNvGrpSpPr/>
          <p:nvPr/>
        </p:nvGrpSpPr>
        <p:grpSpPr>
          <a:xfrm>
            <a:off x="308638" y="215445"/>
            <a:ext cx="1283891" cy="1126423"/>
            <a:chOff x="0" y="0"/>
            <a:chExt cx="1283890" cy="1126421"/>
          </a:xfrm>
        </p:grpSpPr>
        <p:pic>
          <p:nvPicPr>
            <p:cNvPr id="285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283891" cy="1126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6" name="Shape 286"/>
            <p:cNvSpPr/>
            <p:nvPr/>
          </p:nvSpPr>
          <p:spPr>
            <a:xfrm>
              <a:off x="101187" y="89148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7" name="Shape 287"/>
            <p:cNvSpPr/>
            <p:nvPr/>
          </p:nvSpPr>
          <p:spPr>
            <a:xfrm flipH="1">
              <a:off x="874759" y="91273"/>
              <a:ext cx="303463" cy="303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89" name="Shape 289"/>
          <p:cNvSpPr/>
          <p:nvPr/>
        </p:nvSpPr>
        <p:spPr>
          <a:xfrm>
            <a:off x="3009456" y="397065"/>
            <a:ext cx="698588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>
                <a:solidFill>
                  <a:srgbClr val="FFFFFF"/>
                </a:solidFill>
                <a:latin typeface="ヒラギノ角ゴ StdN W8"/>
                <a:ea typeface="ヒラギノ角ゴ StdN W8"/>
                <a:cs typeface="ヒラギノ角ゴ StdN W8"/>
                <a:sym typeface="ヒラギノ角ゴ StdN W8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Scenario</a:t>
            </a:r>
          </a:p>
        </p:txBody>
      </p:sp>
      <p:sp>
        <p:nvSpPr>
          <p:cNvPr id="290" name="Shape 290"/>
          <p:cNvSpPr/>
          <p:nvPr/>
        </p:nvSpPr>
        <p:spPr>
          <a:xfrm>
            <a:off x="102366" y="7028476"/>
            <a:ext cx="12800068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4. Order confirmation SMS &amp; Email are sent</a:t>
            </a:r>
          </a:p>
          <a:p>
            <a:pPr lvl="0">
              <a:defRPr sz="1800"/>
            </a:pPr>
            <a:r>
              <a:rPr sz="4000">
                <a:solidFill>
                  <a:srgbClr val="FFFFFF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  <a:sym typeface="ヒラギノ角ゴ ProN W6"/>
              </a:rPr>
              <a:t>to the customer with estimated time of arrival</a:t>
            </a:r>
          </a:p>
        </p:txBody>
      </p:sp>
      <p:grpSp>
        <p:nvGrpSpPr>
          <p:cNvPr id="300" name="Group 300"/>
          <p:cNvGrpSpPr/>
          <p:nvPr/>
        </p:nvGrpSpPr>
        <p:grpSpPr>
          <a:xfrm>
            <a:off x="3499704" y="2232927"/>
            <a:ext cx="6005392" cy="2112746"/>
            <a:chOff x="0" y="0"/>
            <a:chExt cx="6005390" cy="2112744"/>
          </a:xfrm>
        </p:grpSpPr>
        <p:grpSp>
          <p:nvGrpSpPr>
            <p:cNvPr id="293" name="Group 293"/>
            <p:cNvGrpSpPr/>
            <p:nvPr/>
          </p:nvGrpSpPr>
          <p:grpSpPr>
            <a:xfrm>
              <a:off x="0" y="71340"/>
              <a:ext cx="1970064" cy="1970065"/>
              <a:chOff x="0" y="0"/>
              <a:chExt cx="1970063" cy="1970063"/>
            </a:xfrm>
          </p:grpSpPr>
          <p:sp>
            <p:nvSpPr>
              <p:cNvPr id="291" name="Shape 291"/>
              <p:cNvSpPr/>
              <p:nvPr/>
            </p:nvSpPr>
            <p:spPr>
              <a:xfrm>
                <a:off x="135359" y="71340"/>
                <a:ext cx="1699345" cy="1754588"/>
              </a:xfrm>
              <a:prstGeom prst="roundRect">
                <a:avLst>
                  <a:gd name="adj" fmla="val 15000"/>
                </a:avLst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92" name="pasted-image.tif"/>
              <p:cNvPicPr/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0" y="0"/>
                <a:ext cx="1970064" cy="197006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96" name="Group 296"/>
            <p:cNvGrpSpPr/>
            <p:nvPr/>
          </p:nvGrpSpPr>
          <p:grpSpPr>
            <a:xfrm>
              <a:off x="3892646" y="0"/>
              <a:ext cx="2112745" cy="2112745"/>
              <a:chOff x="0" y="0"/>
              <a:chExt cx="2112744" cy="2112744"/>
            </a:xfrm>
          </p:grpSpPr>
          <p:sp>
            <p:nvSpPr>
              <p:cNvPr id="294" name="Shape 294"/>
              <p:cNvSpPr/>
              <p:nvPr/>
            </p:nvSpPr>
            <p:spPr>
              <a:xfrm>
                <a:off x="374777" y="449053"/>
                <a:ext cx="1363190" cy="13631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95" name="pasted-image.tif"/>
              <p:cNvPicPr/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0" y="0"/>
                <a:ext cx="2112745" cy="211274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99" name="Group 299"/>
            <p:cNvGrpSpPr/>
            <p:nvPr/>
          </p:nvGrpSpPr>
          <p:grpSpPr>
            <a:xfrm>
              <a:off x="2248825" y="373842"/>
              <a:ext cx="1365060" cy="1365060"/>
              <a:chOff x="0" y="0"/>
              <a:chExt cx="1365059" cy="1365059"/>
            </a:xfrm>
          </p:grpSpPr>
          <p:sp>
            <p:nvSpPr>
              <p:cNvPr id="297" name="Shape 297"/>
              <p:cNvSpPr/>
              <p:nvPr/>
            </p:nvSpPr>
            <p:spPr>
              <a:xfrm>
                <a:off x="556198" y="0"/>
                <a:ext cx="258382" cy="136506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8" name="Shape 298"/>
              <p:cNvSpPr/>
              <p:nvPr/>
            </p:nvSpPr>
            <p:spPr>
              <a:xfrm rot="16200000">
                <a:off x="553338" y="-1"/>
                <a:ext cx="258383" cy="1365061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20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64795" y="5129132"/>
            <a:ext cx="1283733" cy="1282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13591" y="5128942"/>
            <a:ext cx="1269279" cy="12823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5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roup 305"/>
          <p:cNvGrpSpPr/>
          <p:nvPr/>
        </p:nvGrpSpPr>
        <p:grpSpPr>
          <a:xfrm>
            <a:off x="567444" y="3543299"/>
            <a:ext cx="3267473" cy="2866860"/>
            <a:chOff x="0" y="0"/>
            <a:chExt cx="3267471" cy="2866858"/>
          </a:xfrm>
        </p:grpSpPr>
        <p:pic>
          <p:nvPicPr>
            <p:cNvPr id="302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67472" cy="2866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03" name="Shape 303"/>
            <p:cNvSpPr/>
            <p:nvPr/>
          </p:nvSpPr>
          <p:spPr>
            <a:xfrm>
              <a:off x="257537" y="226896"/>
              <a:ext cx="772359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4" name="Shape 304"/>
            <p:cNvSpPr/>
            <p:nvPr/>
          </p:nvSpPr>
          <p:spPr>
            <a:xfrm flipH="1">
              <a:off x="2226396" y="232305"/>
              <a:ext cx="772358" cy="77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472" extrusionOk="0">
                  <a:moveTo>
                    <a:pt x="9759" y="21472"/>
                  </a:moveTo>
                  <a:lnTo>
                    <a:pt x="21483" y="10337"/>
                  </a:lnTo>
                  <a:cubicBezTo>
                    <a:pt x="21343" y="5971"/>
                    <a:pt x="18562" y="2126"/>
                    <a:pt x="14454" y="623"/>
                  </a:cubicBezTo>
                  <a:cubicBezTo>
                    <a:pt x="12905" y="56"/>
                    <a:pt x="11241" y="-128"/>
                    <a:pt x="9605" y="88"/>
                  </a:cubicBezTo>
                  <a:cubicBezTo>
                    <a:pt x="7466" y="320"/>
                    <a:pt x="5444" y="1183"/>
                    <a:pt x="3797" y="2567"/>
                  </a:cubicBezTo>
                  <a:cubicBezTo>
                    <a:pt x="2143" y="3959"/>
                    <a:pt x="943" y="5813"/>
                    <a:pt x="353" y="7891"/>
                  </a:cubicBezTo>
                  <a:cubicBezTo>
                    <a:pt x="-91" y="9521"/>
                    <a:pt x="-117" y="11237"/>
                    <a:pt x="279" y="12879"/>
                  </a:cubicBezTo>
                  <a:cubicBezTo>
                    <a:pt x="689" y="14585"/>
                    <a:pt x="1540" y="16154"/>
                    <a:pt x="2745" y="17430"/>
                  </a:cubicBezTo>
                  <a:cubicBezTo>
                    <a:pt x="3503" y="18534"/>
                    <a:pt x="4489" y="19463"/>
                    <a:pt x="5636" y="20154"/>
                  </a:cubicBezTo>
                  <a:cubicBezTo>
                    <a:pt x="6889" y="20908"/>
                    <a:pt x="8301" y="21359"/>
                    <a:pt x="9759" y="21472"/>
                  </a:cubicBezTo>
                  <a:close/>
                </a:path>
              </a:pathLst>
            </a:cu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06" name="Shape 306"/>
          <p:cNvSpPr/>
          <p:nvPr/>
        </p:nvSpPr>
        <p:spPr>
          <a:xfrm>
            <a:off x="6338673" y="4002079"/>
            <a:ext cx="4587794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System </a:t>
            </a:r>
          </a:p>
          <a:p>
            <a:pPr lvl="0">
              <a:defRPr sz="1800"/>
            </a:pPr>
            <a:r>
              <a:rPr sz="6000" b="1">
                <a:solidFill>
                  <a:srgbClr val="FFFFFF"/>
                </a:solidFill>
                <a:latin typeface="Arial" panose="020B0604020202020204" pitchFamily="34" charset="0"/>
                <a:ea typeface="ヒラギノ角ゴ StdN W8"/>
                <a:cs typeface="Arial" panose="020B0604020202020204" pitchFamily="34" charset="0"/>
                <a:sym typeface="ヒラギノ角ゴ StdN W8"/>
              </a:rPr>
              <a:t>Introduction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697</Words>
  <Application>Microsoft Office PowerPoint</Application>
  <PresentationFormat>Custom</PresentationFormat>
  <Paragraphs>276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2" baseType="lpstr">
      <vt:lpstr>Adobe 고딕 Std B</vt:lpstr>
      <vt:lpstr>Avenir Roman</vt:lpstr>
      <vt:lpstr>Helvetica Light</vt:lpstr>
      <vt:lpstr>ヒラギノ角ゴ ProN W3</vt:lpstr>
      <vt:lpstr>ヒラギノ角ゴ ProN W6</vt:lpstr>
      <vt:lpstr>ヒラギノ角ゴ StdN W8</vt:lpstr>
      <vt:lpstr>Arial</vt:lpstr>
      <vt:lpstr>Courier</vt:lpstr>
      <vt:lpstr>Helvetica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YUAN Yuxuan</cp:lastModifiedBy>
  <cp:revision>70</cp:revision>
  <dcterms:modified xsi:type="dcterms:W3CDTF">2015-03-31T02:07:54Z</dcterms:modified>
</cp:coreProperties>
</file>